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4" r:id="rId9"/>
    <p:sldId id="263" r:id="rId10"/>
    <p:sldId id="264" r:id="rId11"/>
    <p:sldId id="265" r:id="rId12"/>
    <p:sldId id="266" r:id="rId13"/>
    <p:sldId id="275" r:id="rId14"/>
    <p:sldId id="276" r:id="rId15"/>
    <p:sldId id="267" r:id="rId16"/>
    <p:sldId id="268" r:id="rId17"/>
    <p:sldId id="269" r:id="rId18"/>
    <p:sldId id="277" r:id="rId19"/>
    <p:sldId id="278" r:id="rId20"/>
    <p:sldId id="279" r:id="rId21"/>
    <p:sldId id="280" r:id="rId22"/>
    <p:sldId id="281" r:id="rId23"/>
    <p:sldId id="282" r:id="rId24"/>
    <p:sldId id="285" r:id="rId25"/>
    <p:sldId id="286" r:id="rId26"/>
    <p:sldId id="283" r:id="rId27"/>
    <p:sldId id="284" r:id="rId28"/>
    <p:sldId id="287" r:id="rId29"/>
    <p:sldId id="288" r:id="rId30"/>
    <p:sldId id="289" r:id="rId31"/>
    <p:sldId id="290" r:id="rId32"/>
    <p:sldId id="293" r:id="rId33"/>
    <p:sldId id="294" r:id="rId34"/>
    <p:sldId id="295" r:id="rId35"/>
    <p:sldId id="296" r:id="rId36"/>
    <p:sldId id="297" r:id="rId37"/>
    <p:sldId id="298" r:id="rId38"/>
    <p:sldId id="299" r:id="rId39"/>
    <p:sldId id="300" r:id="rId40"/>
    <p:sldId id="30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4" d="100"/>
          <a:sy n="84" d="100"/>
        </p:scale>
        <p:origin x="61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6E5BDD8-492D-4B05-B4BE-EEB0DB7ED10C}" type="datetimeFigureOut">
              <a:rPr lang="en-GB" smtClean="0"/>
              <a:t>28/11/2022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3724178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6E5BDD8-492D-4B05-B4BE-EEB0DB7ED10C}" type="datetimeFigureOut">
              <a:rPr lang="en-GB" smtClean="0"/>
              <a:t>28/11/2022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105323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6E5BDD8-492D-4B05-B4BE-EEB0DB7ED10C}" type="datetimeFigureOut">
              <a:rPr lang="en-GB" smtClean="0"/>
              <a:t>28/11/2022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3873781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6E5BDD8-492D-4B05-B4BE-EEB0DB7ED10C}" type="datetimeFigureOut">
              <a:rPr lang="en-GB" smtClean="0"/>
              <a:t>28/11/2022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4268484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6E5BDD8-492D-4B05-B4BE-EEB0DB7ED10C}" type="datetimeFigureOut">
              <a:rPr lang="en-GB" smtClean="0"/>
              <a:t>28/11/2022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329698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6E5BDD8-492D-4B05-B4BE-EEB0DB7ED10C}" type="datetimeFigureOut">
              <a:rPr lang="en-GB" smtClean="0"/>
              <a:t>28/11/2022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2237349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E5BDD8-492D-4B05-B4BE-EEB0DB7ED10C}" type="datetimeFigureOut">
              <a:rPr lang="en-GB" smtClean="0"/>
              <a:t>28/11/2022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3267521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E5BDD8-492D-4B05-B4BE-EEB0DB7ED10C}" type="datetimeFigureOut">
              <a:rPr lang="en-GB" smtClean="0"/>
              <a:t>28/11/2022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1334781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6E5BDD8-492D-4B05-B4BE-EEB0DB7ED10C}" type="datetimeFigureOut">
              <a:rPr lang="en-GB" smtClean="0"/>
              <a:t>28/11/2022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1406921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6E5BDD8-492D-4B05-B4BE-EEB0DB7ED10C}" type="datetimeFigureOut">
              <a:rPr lang="en-GB" smtClean="0"/>
              <a:t>28/11/2022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73439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6E5BDD8-492D-4B05-B4BE-EEB0DB7ED10C}" type="datetimeFigureOut">
              <a:rPr lang="en-GB" smtClean="0"/>
              <a:t>28/11/2022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C0018-425E-4629-ABB4-E835985ED4A9}" type="slidenum">
              <a:rPr lang="en-GB" smtClean="0"/>
              <a:t>‹#›</a:t>
            </a:fld>
            <a:endParaRPr lang="en-GB"/>
          </a:p>
        </p:txBody>
      </p:sp>
    </p:spTree>
    <p:extLst>
      <p:ext uri="{BB962C8B-B14F-4D97-AF65-F5344CB8AC3E}">
        <p14:creationId xmlns:p14="http://schemas.microsoft.com/office/powerpoint/2010/main" val="4149182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E5BDD8-492D-4B05-B4BE-EEB0DB7ED10C}" type="datetimeFigureOut">
              <a:rPr lang="en-GB" smtClean="0"/>
              <a:t>28/11/2022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6C0018-425E-4629-ABB4-E835985ED4A9}" type="slidenum">
              <a:rPr lang="en-GB" smtClean="0"/>
              <a:t>‹#›</a:t>
            </a:fld>
            <a:endParaRPr lang="en-GB"/>
          </a:p>
        </p:txBody>
      </p:sp>
    </p:spTree>
    <p:extLst>
      <p:ext uri="{BB962C8B-B14F-4D97-AF65-F5344CB8AC3E}">
        <p14:creationId xmlns:p14="http://schemas.microsoft.com/office/powerpoint/2010/main" val="447655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wJwQ3srrzjc" TargetMode="Externa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iAKh3KExxGY" TargetMode="Externa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1Gjo-7ZWkuk" TargetMode="Externa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UAqhx8wep7s" TargetMode="Externa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ideo" Target="https://www.youtube.com/embed/tKiFCBmQ3HY" TargetMode="External"/><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
          <p:cNvPicPr>
            <a:picLocks noChangeAspect="1" noChangeArrowheads="1"/>
          </p:cNvPicPr>
          <p:nvPr/>
        </p:nvPicPr>
        <p:blipFill>
          <a:blip r:embed="rId2">
            <a:extLst>
              <a:ext uri="{28A0092B-C50C-407E-A947-70E740481C1C}">
                <a14:useLocalDpi xmlns:a14="http://schemas.microsoft.com/office/drawing/2010/main" val="0"/>
              </a:ext>
            </a:extLst>
          </a:blip>
          <a:srcRect t="21005" b="63266"/>
          <a:stretch>
            <a:fillRect/>
          </a:stretch>
        </p:blipFill>
        <p:spPr bwMode="auto">
          <a:xfrm>
            <a:off x="273170" y="201073"/>
            <a:ext cx="11645661" cy="241273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TextBox 4"/>
          <p:cNvSpPr txBox="1"/>
          <p:nvPr/>
        </p:nvSpPr>
        <p:spPr>
          <a:xfrm>
            <a:off x="3214776" y="672395"/>
            <a:ext cx="5486402" cy="1323439"/>
          </a:xfrm>
          <a:prstGeom prst="rect">
            <a:avLst/>
          </a:prstGeom>
          <a:noFill/>
        </p:spPr>
        <p:txBody>
          <a:bodyPr wrap="square" rtlCol="0">
            <a:spAutoFit/>
          </a:bodyPr>
          <a:lstStyle/>
          <a:p>
            <a:pPr algn="ctr"/>
            <a:r>
              <a:rPr lang="en-GB" sz="3200" dirty="0" smtClean="0">
                <a:solidFill>
                  <a:schemeClr val="bg1"/>
                </a:solidFill>
                <a:latin typeface="Arial Black" panose="020B0A04020102020204" pitchFamily="34" charset="0"/>
              </a:rPr>
              <a:t>How Change Happens</a:t>
            </a:r>
          </a:p>
          <a:p>
            <a:pPr algn="ctr"/>
            <a:endParaRPr lang="en-GB" sz="2400" dirty="0">
              <a:solidFill>
                <a:schemeClr val="bg1"/>
              </a:solidFill>
              <a:latin typeface="Arial Black" panose="020B0A04020102020204" pitchFamily="34" charset="0"/>
            </a:endParaRPr>
          </a:p>
          <a:p>
            <a:pPr algn="ctr"/>
            <a:r>
              <a:rPr lang="en-GB" sz="2400" dirty="0" smtClean="0">
                <a:solidFill>
                  <a:schemeClr val="bg1"/>
                </a:solidFill>
                <a:latin typeface="Arial Black" panose="020B0A04020102020204" pitchFamily="34" charset="0"/>
              </a:rPr>
              <a:t>Session 1: Introduction </a:t>
            </a:r>
            <a:endParaRPr lang="en-GB" sz="2400" dirty="0">
              <a:solidFill>
                <a:schemeClr val="bg1"/>
              </a:solidFill>
              <a:latin typeface="Arial Black" panose="020B0A040201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7" name="TextBox 6"/>
          <p:cNvSpPr txBox="1"/>
          <p:nvPr/>
        </p:nvSpPr>
        <p:spPr>
          <a:xfrm>
            <a:off x="1492370" y="2984740"/>
            <a:ext cx="9885872" cy="3139321"/>
          </a:xfrm>
          <a:prstGeom prst="rect">
            <a:avLst/>
          </a:prstGeom>
          <a:noFill/>
        </p:spPr>
        <p:txBody>
          <a:bodyPr wrap="square" rtlCol="0">
            <a:spAutoFit/>
          </a:bodyPr>
          <a:lstStyle/>
          <a:p>
            <a:r>
              <a:rPr lang="en-GB" b="1" dirty="0" smtClean="0">
                <a:solidFill>
                  <a:schemeClr val="accent2"/>
                </a:solidFill>
                <a:latin typeface="Arial" panose="020B0604020202020204" pitchFamily="34" charset="0"/>
                <a:cs typeface="Arial" panose="020B0604020202020204" pitchFamily="34" charset="0"/>
              </a:rPr>
              <a:t>This session will include: </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Opening Activity: Make Change Bingo</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Read Together: James 1: 19-27</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Case Studies: Christian Changemakers</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Discussion </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Prayer</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r>
              <a:rPr lang="en-GB" b="1" dirty="0" smtClean="0">
                <a:solidFill>
                  <a:schemeClr val="accent2"/>
                </a:solidFill>
                <a:latin typeface="Arial" panose="020B0604020202020204" pitchFamily="34" charset="0"/>
                <a:cs typeface="Arial" panose="020B0604020202020204" pitchFamily="34" charset="0"/>
              </a:rPr>
              <a:t>You will need: </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Handout 1 or Slide 2 of this powerpoint</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A bible or copy of James 1: 19-27</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470594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TextBox 2"/>
          <p:cNvSpPr txBox="1"/>
          <p:nvPr/>
        </p:nvSpPr>
        <p:spPr>
          <a:xfrm>
            <a:off x="457200" y="526211"/>
            <a:ext cx="9661585" cy="584775"/>
          </a:xfrm>
          <a:prstGeom prst="rect">
            <a:avLst/>
          </a:prstGeom>
          <a:noFill/>
        </p:spPr>
        <p:txBody>
          <a:bodyPr wrap="square" rtlCol="0">
            <a:spAutoFit/>
          </a:bodyPr>
          <a:lstStyle/>
          <a:p>
            <a:r>
              <a:rPr lang="en-GB" sz="3200" b="1" dirty="0" smtClean="0">
                <a:solidFill>
                  <a:schemeClr val="accent2"/>
                </a:solidFill>
                <a:latin typeface="Arial Black" panose="020B0A04020102020204" pitchFamily="34" charset="0"/>
              </a:rPr>
              <a:t>Make Change Bingo</a:t>
            </a:r>
            <a:endParaRPr lang="en-GB" sz="3200" b="1" dirty="0">
              <a:solidFill>
                <a:schemeClr val="accent2"/>
              </a:solidFill>
              <a:latin typeface="Arial Black" panose="020B0A0402010202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943264974"/>
              </p:ext>
            </p:extLst>
          </p:nvPr>
        </p:nvGraphicFramePr>
        <p:xfrm>
          <a:off x="1587262" y="1428809"/>
          <a:ext cx="9005976" cy="4351338"/>
        </p:xfrm>
        <a:graphic>
          <a:graphicData uri="http://schemas.openxmlformats.org/drawingml/2006/table">
            <a:tbl>
              <a:tblPr/>
              <a:tblGrid>
                <a:gridCol w="2251494">
                  <a:extLst>
                    <a:ext uri="{9D8B030D-6E8A-4147-A177-3AD203B41FA5}">
                      <a16:colId xmlns:a16="http://schemas.microsoft.com/office/drawing/2014/main" val="2039122918"/>
                    </a:ext>
                  </a:extLst>
                </a:gridCol>
                <a:gridCol w="2251494">
                  <a:extLst>
                    <a:ext uri="{9D8B030D-6E8A-4147-A177-3AD203B41FA5}">
                      <a16:colId xmlns:a16="http://schemas.microsoft.com/office/drawing/2014/main" val="2666133280"/>
                    </a:ext>
                  </a:extLst>
                </a:gridCol>
                <a:gridCol w="2251494">
                  <a:extLst>
                    <a:ext uri="{9D8B030D-6E8A-4147-A177-3AD203B41FA5}">
                      <a16:colId xmlns:a16="http://schemas.microsoft.com/office/drawing/2014/main" val="15555205"/>
                    </a:ext>
                  </a:extLst>
                </a:gridCol>
                <a:gridCol w="2251494">
                  <a:extLst>
                    <a:ext uri="{9D8B030D-6E8A-4147-A177-3AD203B41FA5}">
                      <a16:colId xmlns:a16="http://schemas.microsoft.com/office/drawing/2014/main" val="3413491660"/>
                    </a:ext>
                  </a:extLst>
                </a:gridCol>
              </a:tblGrid>
              <a:tr h="1118797">
                <a:tc>
                  <a:txBody>
                    <a:bodyPr/>
                    <a:lstStyle/>
                    <a:p>
                      <a:pPr marR="0" indent="0" algn="ctr" rtl="0">
                        <a:lnSpc>
                          <a:spcPct val="119000"/>
                        </a:lnSpc>
                        <a:spcBef>
                          <a:spcPts val="0"/>
                        </a:spcBef>
                        <a:spcAft>
                          <a:spcPts val="0"/>
                        </a:spcAft>
                      </a:pPr>
                      <a:r>
                        <a:rPr lang="en-GB" sz="1050" kern="1400" dirty="0">
                          <a:ln>
                            <a:noFill/>
                          </a:ln>
                          <a:solidFill>
                            <a:srgbClr val="000000"/>
                          </a:solidFill>
                          <a:effectLst/>
                          <a:latin typeface="Arial" panose="020B0604020202020204" pitchFamily="34" charset="0"/>
                          <a:cs typeface="Arial" panose="020B0604020202020204" pitchFamily="34" charset="0"/>
                        </a:rPr>
                        <a:t>Someone who has changed their diet (vegetarian, vegan, Fairtrade etc.)</a:t>
                      </a:r>
                      <a:endParaRPr lang="en-GB" sz="900" kern="1400" dirty="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dirty="0">
                          <a:ln>
                            <a:noFill/>
                          </a:ln>
                          <a:solidFill>
                            <a:srgbClr val="000000"/>
                          </a:solidFill>
                          <a:effectLst/>
                          <a:latin typeface="Arial" panose="020B0604020202020204" pitchFamily="34" charset="0"/>
                          <a:cs typeface="Arial" panose="020B0604020202020204" pitchFamily="34" charset="0"/>
                        </a:rPr>
                        <a:t>Someone who has written to their MP</a:t>
                      </a:r>
                      <a:endParaRPr lang="en-GB" sz="900" kern="1400" dirty="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a:ln>
                            <a:noFill/>
                          </a:ln>
                          <a:solidFill>
                            <a:srgbClr val="000000"/>
                          </a:solidFill>
                          <a:effectLst/>
                          <a:latin typeface="Arial" panose="020B0604020202020204" pitchFamily="34" charset="0"/>
                          <a:cs typeface="Arial" panose="020B0604020202020204" pitchFamily="34" charset="0"/>
                        </a:rPr>
                        <a:t>Someone who has  convinced a friend/ family in a political decision</a:t>
                      </a:r>
                      <a:endParaRPr lang="en-GB" sz="900" kern="140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a:ln>
                            <a:noFill/>
                          </a:ln>
                          <a:solidFill>
                            <a:srgbClr val="000000"/>
                          </a:solidFill>
                          <a:effectLst/>
                          <a:latin typeface="Arial" panose="020B0604020202020204" pitchFamily="34" charset="0"/>
                          <a:cs typeface="Arial" panose="020B0604020202020204" pitchFamily="34" charset="0"/>
                        </a:rPr>
                        <a:t>Someone who has taken part in a demonstration or march</a:t>
                      </a:r>
                      <a:endParaRPr lang="en-GB" sz="900" kern="140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3192748"/>
                  </a:ext>
                </a:extLst>
              </a:tr>
              <a:tr h="1056872">
                <a:tc>
                  <a:txBody>
                    <a:bodyPr/>
                    <a:lstStyle/>
                    <a:p>
                      <a:pPr marR="0" indent="0" algn="ctr" rtl="0">
                        <a:lnSpc>
                          <a:spcPct val="119000"/>
                        </a:lnSpc>
                        <a:spcBef>
                          <a:spcPts val="0"/>
                        </a:spcBef>
                        <a:spcAft>
                          <a:spcPts val="0"/>
                        </a:spcAft>
                      </a:pPr>
                      <a:r>
                        <a:rPr lang="en-GB" sz="1050" kern="1400" dirty="0">
                          <a:ln>
                            <a:noFill/>
                          </a:ln>
                          <a:solidFill>
                            <a:srgbClr val="000000"/>
                          </a:solidFill>
                          <a:effectLst/>
                          <a:latin typeface="Arial" panose="020B0604020202020204" pitchFamily="34" charset="0"/>
                          <a:cs typeface="Arial" panose="020B0604020202020204" pitchFamily="34" charset="0"/>
                        </a:rPr>
                        <a:t>Someone who has helped someone register to vote</a:t>
                      </a:r>
                      <a:endParaRPr lang="en-GB" sz="900" kern="1400" dirty="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dirty="0">
                          <a:ln>
                            <a:noFill/>
                          </a:ln>
                          <a:solidFill>
                            <a:srgbClr val="000000"/>
                          </a:solidFill>
                          <a:effectLst/>
                          <a:latin typeface="Arial" panose="020B0604020202020204" pitchFamily="34" charset="0"/>
                          <a:cs typeface="Arial" panose="020B0604020202020204" pitchFamily="34" charset="0"/>
                        </a:rPr>
                        <a:t>Someone who is part of a committee</a:t>
                      </a:r>
                      <a:endParaRPr lang="en-GB" sz="900" kern="1400" dirty="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dirty="0">
                          <a:ln>
                            <a:noFill/>
                          </a:ln>
                          <a:solidFill>
                            <a:srgbClr val="000000"/>
                          </a:solidFill>
                          <a:effectLst/>
                          <a:latin typeface="Arial" panose="020B0604020202020204" pitchFamily="34" charset="0"/>
                          <a:cs typeface="Arial" panose="020B0604020202020204" pitchFamily="34" charset="0"/>
                        </a:rPr>
                        <a:t>Someone who has met a local councillor</a:t>
                      </a:r>
                      <a:endParaRPr lang="en-GB" sz="900" kern="1400" dirty="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a:ln>
                            <a:noFill/>
                          </a:ln>
                          <a:solidFill>
                            <a:srgbClr val="000000"/>
                          </a:solidFill>
                          <a:effectLst/>
                          <a:latin typeface="Arial" panose="020B0604020202020204" pitchFamily="34" charset="0"/>
                          <a:cs typeface="Arial" panose="020B0604020202020204" pitchFamily="34" charset="0"/>
                        </a:rPr>
                        <a:t>Someone who has volunteered in their community</a:t>
                      </a:r>
                      <a:endParaRPr lang="en-GB" sz="900" kern="140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9275657"/>
                  </a:ext>
                </a:extLst>
              </a:tr>
              <a:tr h="1118797">
                <a:tc>
                  <a:txBody>
                    <a:bodyPr/>
                    <a:lstStyle/>
                    <a:p>
                      <a:pPr marR="0" indent="0" algn="ctr" rtl="0">
                        <a:lnSpc>
                          <a:spcPct val="119000"/>
                        </a:lnSpc>
                        <a:spcBef>
                          <a:spcPts val="0"/>
                        </a:spcBef>
                        <a:spcAft>
                          <a:spcPts val="0"/>
                        </a:spcAft>
                      </a:pPr>
                      <a:r>
                        <a:rPr lang="en-GB" sz="1050" kern="1400">
                          <a:ln>
                            <a:noFill/>
                          </a:ln>
                          <a:solidFill>
                            <a:srgbClr val="000000"/>
                          </a:solidFill>
                          <a:effectLst/>
                          <a:latin typeface="Arial" panose="020B0604020202020204" pitchFamily="34" charset="0"/>
                          <a:cs typeface="Arial" panose="020B0604020202020204" pitchFamily="34" charset="0"/>
                        </a:rPr>
                        <a:t>Someone who has met their MP</a:t>
                      </a:r>
                      <a:endParaRPr lang="en-GB" sz="900" kern="140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a:ln>
                            <a:noFill/>
                          </a:ln>
                          <a:solidFill>
                            <a:srgbClr val="000000"/>
                          </a:solidFill>
                          <a:effectLst/>
                          <a:latin typeface="Arial" panose="020B0604020202020204" pitchFamily="34" charset="0"/>
                          <a:cs typeface="Arial" panose="020B0604020202020204" pitchFamily="34" charset="0"/>
                        </a:rPr>
                        <a:t>Someone who has read the news today</a:t>
                      </a:r>
                      <a:endParaRPr lang="en-GB" sz="900" kern="140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dirty="0">
                          <a:ln>
                            <a:noFill/>
                          </a:ln>
                          <a:solidFill>
                            <a:srgbClr val="000000"/>
                          </a:solidFill>
                          <a:effectLst/>
                          <a:latin typeface="Arial" panose="020B0604020202020204" pitchFamily="34" charset="0"/>
                          <a:cs typeface="Arial" panose="020B0604020202020204" pitchFamily="34" charset="0"/>
                        </a:rPr>
                        <a:t>Someone who has changed their commute from driving</a:t>
                      </a:r>
                      <a:endParaRPr lang="en-GB" sz="900" kern="1400" dirty="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dirty="0">
                          <a:ln>
                            <a:noFill/>
                          </a:ln>
                          <a:solidFill>
                            <a:srgbClr val="000000"/>
                          </a:solidFill>
                          <a:effectLst/>
                          <a:latin typeface="Arial" panose="020B0604020202020204" pitchFamily="34" charset="0"/>
                          <a:cs typeface="Arial" panose="020B0604020202020204" pitchFamily="34" charset="0"/>
                        </a:rPr>
                        <a:t>Someone who is a member of a political party</a:t>
                      </a:r>
                      <a:endParaRPr lang="en-GB" sz="900" kern="1400" dirty="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8265392"/>
                  </a:ext>
                </a:extLst>
              </a:tr>
              <a:tr h="1056872">
                <a:tc>
                  <a:txBody>
                    <a:bodyPr/>
                    <a:lstStyle/>
                    <a:p>
                      <a:pPr marR="0" indent="0" algn="ctr" rtl="0">
                        <a:lnSpc>
                          <a:spcPct val="119000"/>
                        </a:lnSpc>
                        <a:spcBef>
                          <a:spcPts val="0"/>
                        </a:spcBef>
                        <a:spcAft>
                          <a:spcPts val="0"/>
                        </a:spcAft>
                      </a:pPr>
                      <a:r>
                        <a:rPr lang="en-GB" sz="1050" kern="1400">
                          <a:ln>
                            <a:noFill/>
                          </a:ln>
                          <a:solidFill>
                            <a:srgbClr val="000000"/>
                          </a:solidFill>
                          <a:effectLst/>
                          <a:latin typeface="Arial" panose="020B0604020202020204" pitchFamily="34" charset="0"/>
                          <a:cs typeface="Arial" panose="020B0604020202020204" pitchFamily="34" charset="0"/>
                        </a:rPr>
                        <a:t>Someone who has shared a petition on social media</a:t>
                      </a:r>
                      <a:endParaRPr lang="en-GB" sz="900" kern="140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dirty="0">
                          <a:ln>
                            <a:noFill/>
                          </a:ln>
                          <a:solidFill>
                            <a:srgbClr val="000000"/>
                          </a:solidFill>
                          <a:effectLst/>
                          <a:latin typeface="Arial" panose="020B0604020202020204" pitchFamily="34" charset="0"/>
                          <a:cs typeface="Arial" panose="020B0604020202020204" pitchFamily="34" charset="0"/>
                        </a:rPr>
                        <a:t>Someone who has taken part in a local consultation</a:t>
                      </a:r>
                      <a:endParaRPr lang="en-GB" sz="900" kern="1400" dirty="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a:ln>
                            <a:noFill/>
                          </a:ln>
                          <a:solidFill>
                            <a:srgbClr val="000000"/>
                          </a:solidFill>
                          <a:effectLst/>
                          <a:latin typeface="Arial" panose="020B0604020202020204" pitchFamily="34" charset="0"/>
                          <a:cs typeface="Arial" panose="020B0604020202020204" pitchFamily="34" charset="0"/>
                        </a:rPr>
                        <a:t>Someone who is proud of a change they made at work</a:t>
                      </a:r>
                      <a:endParaRPr lang="en-GB" sz="900" kern="140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GB" sz="1050" kern="1400" dirty="0">
                          <a:ln>
                            <a:noFill/>
                          </a:ln>
                          <a:solidFill>
                            <a:srgbClr val="000000"/>
                          </a:solidFill>
                          <a:effectLst/>
                          <a:latin typeface="Arial" panose="020B0604020202020204" pitchFamily="34" charset="0"/>
                          <a:cs typeface="Arial" panose="020B0604020202020204" pitchFamily="34" charset="0"/>
                        </a:rPr>
                        <a:t>Someone who has been convinced by a political decision by a friend/ family</a:t>
                      </a:r>
                      <a:endParaRPr lang="en-GB" sz="900" kern="1400" dirty="0">
                        <a:ln>
                          <a:noFill/>
                        </a:ln>
                        <a:solidFill>
                          <a:srgbClr val="000000"/>
                        </a:solidFill>
                        <a:effectLst/>
                        <a:latin typeface="Arial" panose="020B0604020202020204" pitchFamily="34" charset="0"/>
                        <a:cs typeface="Arial" panose="020B0604020202020204" pitchFamily="34" charset="0"/>
                      </a:endParaRPr>
                    </a:p>
                  </a:txBody>
                  <a:tcPr marL="42382" marR="423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7360493"/>
                  </a:ext>
                </a:extLst>
              </a:tr>
            </a:tbl>
          </a:graphicData>
        </a:graphic>
      </p:graphicFrame>
      <p:sp>
        <p:nvSpPr>
          <p:cNvPr id="8" name="Control 3"/>
          <p:cNvSpPr>
            <a:spLocks noChangeArrowheads="1" noChangeShapeType="1"/>
          </p:cNvSpPr>
          <p:nvPr/>
        </p:nvSpPr>
        <p:spPr bwMode="auto">
          <a:xfrm>
            <a:off x="4914900" y="3221038"/>
            <a:ext cx="6159500" cy="7040562"/>
          </a:xfrm>
          <a:prstGeom prst="rect">
            <a:avLst/>
          </a:prstGeom>
          <a:noFill/>
          <a:ln>
            <a:noFill/>
          </a:ln>
          <a:effectLst/>
          <a:extLst>
            <a:ext uri="{91240B29-F687-4F45-9708-019B960494DF}">
              <a14:hiddenLine xmlns:a14="http://schemas.microsoft.com/office/drawing/2010/main" w="25400">
                <a:no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0" tIns="0" rIns="0" bIns="0" numCol="1" anchor="t" anchorCtr="0" compatLnSpc="1">
            <a:prstTxWarp prst="textNoShape">
              <a:avLst/>
            </a:prstTxWarp>
          </a:bodyPr>
          <a:lstStyle/>
          <a:p>
            <a:endParaRPr lang="en-GB"/>
          </a:p>
        </p:txBody>
      </p:sp>
      <p:sp>
        <p:nvSpPr>
          <p:cNvPr id="9"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2647306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descr="3"/>
          <p:cNvPicPr>
            <a:picLocks noChangeAspect="1" noChangeArrowheads="1"/>
          </p:cNvPicPr>
          <p:nvPr/>
        </p:nvPicPr>
        <p:blipFill>
          <a:blip r:embed="rId2" cstate="print">
            <a:extLst>
              <a:ext uri="{28A0092B-C50C-407E-A947-70E740481C1C}">
                <a14:useLocalDpi xmlns:a14="http://schemas.microsoft.com/office/drawing/2010/main" val="0"/>
              </a:ext>
            </a:extLst>
          </a:blip>
          <a:srcRect l="10963" t="46262" b="13753"/>
          <a:stretch>
            <a:fillRect/>
          </a:stretch>
        </p:blipFill>
        <p:spPr bwMode="auto">
          <a:xfrm>
            <a:off x="8436585" y="914399"/>
            <a:ext cx="3111513" cy="2719949"/>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3" name="Text Box 1"/>
          <p:cNvSpPr txBox="1">
            <a:spLocks noChangeArrowheads="1"/>
          </p:cNvSpPr>
          <p:nvPr/>
        </p:nvSpPr>
        <p:spPr bwMode="auto">
          <a:xfrm>
            <a:off x="691702" y="603847"/>
            <a:ext cx="6985808" cy="4002657"/>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none" strike="noStrike" cap="none" normalizeH="0" baseline="0" dirty="0" smtClean="0">
                <a:ln>
                  <a:noFill/>
                </a:ln>
                <a:solidFill>
                  <a:srgbClr val="80A82B"/>
                </a:solidFill>
                <a:effectLst/>
                <a:latin typeface="Arial Black" panose="020B0A04020102020204" pitchFamily="34" charset="0"/>
              </a:rPr>
              <a:t>Mother Teresa (1910-1997) </a:t>
            </a:r>
          </a:p>
          <a:p>
            <a:pPr marL="0" marR="0" lvl="0" indent="0" algn="l" defTabSz="914400" rtl="0" eaLnBrk="0" fontAlgn="base" latinLnBrk="0" hangingPunct="0">
              <a:lnSpc>
                <a:spcPct val="100000"/>
              </a:lnSpc>
              <a:spcBef>
                <a:spcPct val="0"/>
              </a:spcBef>
              <a:spcAft>
                <a:spcPct val="0"/>
              </a:spcAft>
              <a:buClrTx/>
              <a:buSzTx/>
              <a:buFontTx/>
              <a:buNone/>
              <a:tabLst/>
            </a:pPr>
            <a:endParaRPr lang="en-GB" altLang="en-US" sz="2000" b="1" dirty="0">
              <a:solidFill>
                <a:srgbClr val="80A82B"/>
              </a:solidFill>
              <a:latin typeface="Montserrat ExtraBold" panose="00000900000000000000" pitchFamily="50" charset="0"/>
            </a:endParaRPr>
          </a:p>
          <a:p>
            <a:pPr marL="0" marR="0" lvl="0" indent="0" algn="l" defTabSz="914400" rtl="0" eaLnBrk="0" fontAlgn="base" latinLnBrk="0" hangingPunct="0">
              <a:lnSpc>
                <a:spcPct val="150000"/>
              </a:lnSpc>
              <a:spcBef>
                <a:spcPct val="0"/>
              </a:spcBef>
              <a:spcAft>
                <a:spcPts val="800"/>
              </a:spcAft>
              <a:buClrTx/>
              <a:buSzTx/>
              <a:buFontTx/>
              <a:buNone/>
              <a:tabLst/>
            </a:pPr>
            <a:r>
              <a:rPr kumimoji="0" lang="en-GB" altLang="en-US" sz="14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Mother Teresa was an Albanian-Indian Roman Catholic nun and missionary, born in what is now known as the Republic of Macedonia but spent most of her life in India. In 1950, she founded the Missionaries of Charity, a Roman Catholic religious congregation in Calcutta India, dedicated to helping the ‘the poorest of the poor’. At the time of her death, the Missionaries of Charity had over 4,000 sisters and an associated brotherhood of 300 members operating 610 missions in 123 countries. Her life-long devotion to the care of the poor, the sick, and the disadvantaged was one of the highest examples of service to humanity and her memory and life’s work is revered all over the world still today.</a:t>
            </a:r>
            <a:endParaRPr kumimoji="0" lang="en-US" altLang="en-US"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18434" name="Picture 2" descr="Kay_Kelly_of_Liverpool_&amp;_Mother_Teresa_in_1980_(cropp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46869" y="1600134"/>
            <a:ext cx="2101229" cy="2631185"/>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4" name="TextBox 3"/>
          <p:cNvSpPr txBox="1"/>
          <p:nvPr/>
        </p:nvSpPr>
        <p:spPr>
          <a:xfrm>
            <a:off x="691702" y="4330073"/>
            <a:ext cx="4951563" cy="1661993"/>
          </a:xfrm>
          <a:prstGeom prst="rect">
            <a:avLst/>
          </a:prstGeom>
          <a:noFill/>
        </p:spPr>
        <p:txBody>
          <a:bodyPr wrap="square" rtlCol="0">
            <a:spAutoFit/>
          </a:bodyPr>
          <a:lstStyle/>
          <a:p>
            <a:pPr>
              <a:lnSpc>
                <a:spcPct val="150000"/>
              </a:lnSpc>
            </a:pPr>
            <a:r>
              <a:rPr lang="en-GB" sz="1400" b="1" dirty="0" smtClean="0">
                <a:solidFill>
                  <a:schemeClr val="accent2"/>
                </a:solidFill>
                <a:latin typeface="Arial" panose="020B0604020202020204" pitchFamily="34" charset="0"/>
                <a:cs typeface="Arial" panose="020B0604020202020204" pitchFamily="34" charset="0"/>
              </a:rPr>
              <a:t>Take </a:t>
            </a:r>
            <a:r>
              <a:rPr lang="en-GB" sz="1400" b="1" dirty="0">
                <a:solidFill>
                  <a:schemeClr val="accent2"/>
                </a:solidFill>
                <a:latin typeface="Arial" panose="020B0604020202020204" pitchFamily="34" charset="0"/>
                <a:cs typeface="Arial" panose="020B0604020202020204" pitchFamily="34" charset="0"/>
              </a:rPr>
              <a:t>one person at a </a:t>
            </a:r>
            <a:r>
              <a:rPr lang="en-GB" sz="1400" b="1" dirty="0" smtClean="0">
                <a:solidFill>
                  <a:schemeClr val="accent2"/>
                </a:solidFill>
                <a:latin typeface="Arial" panose="020B0604020202020204" pitchFamily="34" charset="0"/>
                <a:cs typeface="Arial" panose="020B0604020202020204" pitchFamily="34" charset="0"/>
              </a:rPr>
              <a:t>time </a:t>
            </a:r>
            <a:r>
              <a:rPr lang="en-GB" sz="1400" b="1" dirty="0">
                <a:solidFill>
                  <a:schemeClr val="accent2"/>
                </a:solidFill>
                <a:latin typeface="Arial" panose="020B0604020202020204" pitchFamily="34" charset="0"/>
                <a:cs typeface="Arial" panose="020B0604020202020204" pitchFamily="34" charset="0"/>
              </a:rPr>
              <a:t>and discuss:</a:t>
            </a:r>
          </a:p>
          <a:p>
            <a:pPr marL="285750" indent="-285750">
              <a:lnSpc>
                <a:spcPct val="150000"/>
              </a:lnSpc>
              <a:buFont typeface="Arial" panose="020B0604020202020204" pitchFamily="34" charset="0"/>
              <a:buChar char="•"/>
            </a:pPr>
            <a:r>
              <a:rPr lang="en-GB" sz="1400" dirty="0" smtClean="0">
                <a:solidFill>
                  <a:schemeClr val="accent2"/>
                </a:solidFill>
                <a:latin typeface="Arial" panose="020B0604020202020204" pitchFamily="34" charset="0"/>
                <a:cs typeface="Arial" panose="020B0604020202020204" pitchFamily="34" charset="0"/>
              </a:rPr>
              <a:t>What </a:t>
            </a:r>
            <a:r>
              <a:rPr lang="en-GB" sz="1400" dirty="0">
                <a:solidFill>
                  <a:schemeClr val="accent2"/>
                </a:solidFill>
                <a:latin typeface="Arial" panose="020B0604020202020204" pitchFamily="34" charset="0"/>
                <a:cs typeface="Arial" panose="020B0604020202020204" pitchFamily="34" charset="0"/>
              </a:rPr>
              <a:t>change did this person </a:t>
            </a:r>
            <a:r>
              <a:rPr lang="en-GB" sz="1400" dirty="0" smtClean="0">
                <a:solidFill>
                  <a:schemeClr val="accent2"/>
                </a:solidFill>
                <a:latin typeface="Arial" panose="020B0604020202020204" pitchFamily="34" charset="0"/>
                <a:cs typeface="Arial" panose="020B0604020202020204" pitchFamily="34" charset="0"/>
              </a:rPr>
              <a:t>influence?</a:t>
            </a:r>
          </a:p>
          <a:p>
            <a:pPr marL="285750" indent="-285750">
              <a:lnSpc>
                <a:spcPct val="150000"/>
              </a:lnSpc>
              <a:buFont typeface="Arial" panose="020B0604020202020204" pitchFamily="34" charset="0"/>
              <a:buChar char="•"/>
            </a:pPr>
            <a:r>
              <a:rPr lang="en-GB" sz="1400" dirty="0" smtClean="0">
                <a:solidFill>
                  <a:schemeClr val="accent2"/>
                </a:solidFill>
                <a:latin typeface="Arial" panose="020B0604020202020204" pitchFamily="34" charset="0"/>
                <a:cs typeface="Arial" panose="020B0604020202020204" pitchFamily="34" charset="0"/>
              </a:rPr>
              <a:t>How </a:t>
            </a:r>
            <a:r>
              <a:rPr lang="en-GB" sz="1400" dirty="0">
                <a:solidFill>
                  <a:schemeClr val="accent2"/>
                </a:solidFill>
                <a:latin typeface="Arial" panose="020B0604020202020204" pitchFamily="34" charset="0"/>
                <a:cs typeface="Arial" panose="020B0604020202020204" pitchFamily="34" charset="0"/>
              </a:rPr>
              <a:t>did they do </a:t>
            </a:r>
            <a:r>
              <a:rPr lang="en-GB" sz="1400" dirty="0" smtClean="0">
                <a:solidFill>
                  <a:schemeClr val="accent2"/>
                </a:solidFill>
                <a:latin typeface="Arial" panose="020B0604020202020204" pitchFamily="34" charset="0"/>
                <a:cs typeface="Arial" panose="020B0604020202020204" pitchFamily="34" charset="0"/>
              </a:rPr>
              <a:t>this?</a:t>
            </a:r>
          </a:p>
          <a:p>
            <a:pPr marL="285750" indent="-285750">
              <a:lnSpc>
                <a:spcPct val="150000"/>
              </a:lnSpc>
              <a:buFont typeface="Arial" panose="020B0604020202020204" pitchFamily="34" charset="0"/>
              <a:buChar char="•"/>
            </a:pPr>
            <a:r>
              <a:rPr lang="en-GB" sz="1400" dirty="0" smtClean="0">
                <a:solidFill>
                  <a:schemeClr val="accent2"/>
                </a:solidFill>
                <a:latin typeface="Arial" panose="020B0604020202020204" pitchFamily="34" charset="0"/>
                <a:cs typeface="Arial" panose="020B0604020202020204" pitchFamily="34" charset="0"/>
              </a:rPr>
              <a:t>What </a:t>
            </a:r>
            <a:r>
              <a:rPr lang="en-GB" sz="1400" dirty="0">
                <a:solidFill>
                  <a:schemeClr val="accent2"/>
                </a:solidFill>
                <a:latin typeface="Arial" panose="020B0604020202020204" pitchFamily="34" charset="0"/>
                <a:cs typeface="Arial" panose="020B0604020202020204" pitchFamily="34" charset="0"/>
              </a:rPr>
              <a:t>role did their faith play in making change?</a:t>
            </a:r>
            <a:endParaRPr lang="en-GB" dirty="0">
              <a:solidFill>
                <a:schemeClr val="accent2"/>
              </a:solidFill>
              <a:latin typeface="Arial" panose="020B0604020202020204" pitchFamily="34" charset="0"/>
              <a:cs typeface="Arial" panose="020B0604020202020204" pitchFamily="34" charset="0"/>
            </a:endParaRPr>
          </a:p>
          <a:p>
            <a:r>
              <a:rPr lang="en-GB" dirty="0"/>
              <a:t> </a:t>
            </a:r>
          </a:p>
        </p:txBody>
      </p:sp>
      <p:sp>
        <p:nvSpPr>
          <p:cNvPr id="8"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241384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Text Box 1"/>
          <p:cNvSpPr txBox="1">
            <a:spLocks noChangeArrowheads="1"/>
          </p:cNvSpPr>
          <p:nvPr/>
        </p:nvSpPr>
        <p:spPr bwMode="auto">
          <a:xfrm>
            <a:off x="819510" y="684266"/>
            <a:ext cx="8859328" cy="2291847"/>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600" b="1" i="0" u="none" strike="noStrike" cap="none" normalizeH="0" baseline="0" dirty="0" smtClean="0">
                <a:ln>
                  <a:noFill/>
                </a:ln>
                <a:solidFill>
                  <a:srgbClr val="80A82B"/>
                </a:solidFill>
                <a:effectLst/>
                <a:latin typeface="Arial Black" panose="020B0A04020102020204" pitchFamily="34" charset="0"/>
              </a:rPr>
              <a:t>Martin Luther King Jr (1929-1968)</a:t>
            </a:r>
          </a:p>
          <a:p>
            <a:pPr marL="0" marR="0" lvl="0" indent="0" algn="l" defTabSz="914400" rtl="0" eaLnBrk="0" fontAlgn="base" latinLnBrk="0" hangingPunct="0">
              <a:lnSpc>
                <a:spcPct val="150000"/>
              </a:lnSpc>
              <a:spcBef>
                <a:spcPct val="0"/>
              </a:spcBef>
              <a:spcAft>
                <a:spcPts val="800"/>
              </a:spcAft>
              <a:buClrTx/>
              <a:buSzTx/>
              <a:buFontTx/>
              <a:buNone/>
              <a:tabLst/>
            </a:pPr>
            <a:r>
              <a:rPr kumimoji="0" lang="en-GB" altLang="en-US" sz="14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 King was a Baptist pastor in the USA who became a leader of the civil rights movement, seeking an end to racial segregation. On more than one occasion, he was arrested and imprisoned, and was also the subject of frequent death threats. Though a leader of acts of civil disobedience, such as a bus boycott, he was committed to nonviolence throughout his life. He was assassinated shortly after his famous speech, ‘I have a dream’.</a:t>
            </a:r>
            <a:endParaRPr kumimoji="0" lang="en-US" altLang="en-US" sz="2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pic>
        <p:nvPicPr>
          <p:cNvPr id="17411" name="Picture 3" descr="3"/>
          <p:cNvPicPr>
            <a:picLocks noChangeAspect="1" noChangeArrowheads="1"/>
          </p:cNvPicPr>
          <p:nvPr/>
        </p:nvPicPr>
        <p:blipFill>
          <a:blip r:embed="rId3" cstate="print">
            <a:extLst>
              <a:ext uri="{28A0092B-C50C-407E-A947-70E740481C1C}">
                <a14:useLocalDpi xmlns:a14="http://schemas.microsoft.com/office/drawing/2010/main" val="0"/>
              </a:ext>
            </a:extLst>
          </a:blip>
          <a:srcRect l="9195" t="46262" b="13002"/>
          <a:stretch>
            <a:fillRect/>
          </a:stretch>
        </p:blipFill>
        <p:spPr bwMode="auto">
          <a:xfrm>
            <a:off x="6221982" y="3595196"/>
            <a:ext cx="3485071" cy="2535523"/>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TextBox 7"/>
          <p:cNvSpPr txBox="1"/>
          <p:nvPr/>
        </p:nvSpPr>
        <p:spPr>
          <a:xfrm>
            <a:off x="819510" y="3422852"/>
            <a:ext cx="4951563" cy="1661993"/>
          </a:xfrm>
          <a:prstGeom prst="rect">
            <a:avLst/>
          </a:prstGeom>
          <a:noFill/>
        </p:spPr>
        <p:txBody>
          <a:bodyPr wrap="square" rtlCol="0">
            <a:spAutoFit/>
          </a:bodyPr>
          <a:lstStyle/>
          <a:p>
            <a:pPr>
              <a:lnSpc>
                <a:spcPct val="150000"/>
              </a:lnSpc>
            </a:pPr>
            <a:r>
              <a:rPr lang="en-GB" sz="1400" b="1" dirty="0" smtClean="0">
                <a:solidFill>
                  <a:schemeClr val="accent2"/>
                </a:solidFill>
                <a:latin typeface="Arial" panose="020B0604020202020204" pitchFamily="34" charset="0"/>
                <a:cs typeface="Arial" panose="020B0604020202020204" pitchFamily="34" charset="0"/>
              </a:rPr>
              <a:t>Take </a:t>
            </a:r>
            <a:r>
              <a:rPr lang="en-GB" sz="1400" b="1" dirty="0">
                <a:solidFill>
                  <a:schemeClr val="accent2"/>
                </a:solidFill>
                <a:latin typeface="Arial" panose="020B0604020202020204" pitchFamily="34" charset="0"/>
                <a:cs typeface="Arial" panose="020B0604020202020204" pitchFamily="34" charset="0"/>
              </a:rPr>
              <a:t>one person at a </a:t>
            </a:r>
            <a:r>
              <a:rPr lang="en-GB" sz="1400" b="1" dirty="0" smtClean="0">
                <a:solidFill>
                  <a:schemeClr val="accent2"/>
                </a:solidFill>
                <a:latin typeface="Arial" panose="020B0604020202020204" pitchFamily="34" charset="0"/>
                <a:cs typeface="Arial" panose="020B0604020202020204" pitchFamily="34" charset="0"/>
              </a:rPr>
              <a:t>time </a:t>
            </a:r>
            <a:r>
              <a:rPr lang="en-GB" sz="1400" b="1" dirty="0">
                <a:solidFill>
                  <a:schemeClr val="accent2"/>
                </a:solidFill>
                <a:latin typeface="Arial" panose="020B0604020202020204" pitchFamily="34" charset="0"/>
                <a:cs typeface="Arial" panose="020B0604020202020204" pitchFamily="34" charset="0"/>
              </a:rPr>
              <a:t>and discuss:</a:t>
            </a:r>
          </a:p>
          <a:p>
            <a:pPr marL="285750" indent="-285750">
              <a:lnSpc>
                <a:spcPct val="150000"/>
              </a:lnSpc>
              <a:buFont typeface="Arial" panose="020B0604020202020204" pitchFamily="34" charset="0"/>
              <a:buChar char="•"/>
            </a:pPr>
            <a:r>
              <a:rPr lang="en-GB" sz="1400" dirty="0" smtClean="0">
                <a:solidFill>
                  <a:schemeClr val="accent2"/>
                </a:solidFill>
                <a:latin typeface="Arial" panose="020B0604020202020204" pitchFamily="34" charset="0"/>
                <a:cs typeface="Arial" panose="020B0604020202020204" pitchFamily="34" charset="0"/>
              </a:rPr>
              <a:t>What </a:t>
            </a:r>
            <a:r>
              <a:rPr lang="en-GB" sz="1400" dirty="0">
                <a:solidFill>
                  <a:schemeClr val="accent2"/>
                </a:solidFill>
                <a:latin typeface="Arial" panose="020B0604020202020204" pitchFamily="34" charset="0"/>
                <a:cs typeface="Arial" panose="020B0604020202020204" pitchFamily="34" charset="0"/>
              </a:rPr>
              <a:t>change did this person </a:t>
            </a:r>
            <a:r>
              <a:rPr lang="en-GB" sz="1400" dirty="0" smtClean="0">
                <a:solidFill>
                  <a:schemeClr val="accent2"/>
                </a:solidFill>
                <a:latin typeface="Arial" panose="020B0604020202020204" pitchFamily="34" charset="0"/>
                <a:cs typeface="Arial" panose="020B0604020202020204" pitchFamily="34" charset="0"/>
              </a:rPr>
              <a:t>influence?</a:t>
            </a:r>
          </a:p>
          <a:p>
            <a:pPr marL="285750" indent="-285750">
              <a:lnSpc>
                <a:spcPct val="150000"/>
              </a:lnSpc>
              <a:buFont typeface="Arial" panose="020B0604020202020204" pitchFamily="34" charset="0"/>
              <a:buChar char="•"/>
            </a:pPr>
            <a:r>
              <a:rPr lang="en-GB" sz="1400" dirty="0" smtClean="0">
                <a:solidFill>
                  <a:schemeClr val="accent2"/>
                </a:solidFill>
                <a:latin typeface="Arial" panose="020B0604020202020204" pitchFamily="34" charset="0"/>
                <a:cs typeface="Arial" panose="020B0604020202020204" pitchFamily="34" charset="0"/>
              </a:rPr>
              <a:t>How </a:t>
            </a:r>
            <a:r>
              <a:rPr lang="en-GB" sz="1400" dirty="0">
                <a:solidFill>
                  <a:schemeClr val="accent2"/>
                </a:solidFill>
                <a:latin typeface="Arial" panose="020B0604020202020204" pitchFamily="34" charset="0"/>
                <a:cs typeface="Arial" panose="020B0604020202020204" pitchFamily="34" charset="0"/>
              </a:rPr>
              <a:t>did they do </a:t>
            </a:r>
            <a:r>
              <a:rPr lang="en-GB" sz="1400" dirty="0" smtClean="0">
                <a:solidFill>
                  <a:schemeClr val="accent2"/>
                </a:solidFill>
                <a:latin typeface="Arial" panose="020B0604020202020204" pitchFamily="34" charset="0"/>
                <a:cs typeface="Arial" panose="020B0604020202020204" pitchFamily="34" charset="0"/>
              </a:rPr>
              <a:t>this?</a:t>
            </a:r>
          </a:p>
          <a:p>
            <a:pPr marL="285750" indent="-285750">
              <a:lnSpc>
                <a:spcPct val="150000"/>
              </a:lnSpc>
              <a:buFont typeface="Arial" panose="020B0604020202020204" pitchFamily="34" charset="0"/>
              <a:buChar char="•"/>
            </a:pPr>
            <a:r>
              <a:rPr lang="en-GB" sz="1400" dirty="0" smtClean="0">
                <a:solidFill>
                  <a:schemeClr val="accent2"/>
                </a:solidFill>
                <a:latin typeface="Arial" panose="020B0604020202020204" pitchFamily="34" charset="0"/>
                <a:cs typeface="Arial" panose="020B0604020202020204" pitchFamily="34" charset="0"/>
              </a:rPr>
              <a:t>What </a:t>
            </a:r>
            <a:r>
              <a:rPr lang="en-GB" sz="1400" dirty="0">
                <a:solidFill>
                  <a:schemeClr val="accent2"/>
                </a:solidFill>
                <a:latin typeface="Arial" panose="020B0604020202020204" pitchFamily="34" charset="0"/>
                <a:cs typeface="Arial" panose="020B0604020202020204" pitchFamily="34" charset="0"/>
              </a:rPr>
              <a:t>role did their faith play in making change?</a:t>
            </a:r>
            <a:endParaRPr lang="en-GB" dirty="0">
              <a:solidFill>
                <a:schemeClr val="accent2"/>
              </a:solidFill>
              <a:latin typeface="Arial" panose="020B0604020202020204" pitchFamily="34" charset="0"/>
              <a:cs typeface="Arial" panose="020B0604020202020204" pitchFamily="34" charset="0"/>
            </a:endParaRPr>
          </a:p>
          <a:p>
            <a:r>
              <a:rPr lang="en-GB" dirty="0"/>
              <a:t> </a:t>
            </a:r>
          </a:p>
        </p:txBody>
      </p:sp>
      <p:sp>
        <p:nvSpPr>
          <p:cNvPr id="9"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8249" y="2697480"/>
            <a:ext cx="1846903" cy="2770632"/>
          </a:xfrm>
          <a:prstGeom prst="rect">
            <a:avLst/>
          </a:prstGeom>
        </p:spPr>
      </p:pic>
    </p:spTree>
    <p:extLst>
      <p:ext uri="{BB962C8B-B14F-4D97-AF65-F5344CB8AC3E}">
        <p14:creationId xmlns:p14="http://schemas.microsoft.com/office/powerpoint/2010/main" val="4270226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Text Box 1"/>
          <p:cNvSpPr txBox="1">
            <a:spLocks noChangeArrowheads="1"/>
          </p:cNvSpPr>
          <p:nvPr/>
        </p:nvSpPr>
        <p:spPr bwMode="auto">
          <a:xfrm>
            <a:off x="4537494" y="882576"/>
            <a:ext cx="7366959" cy="2694676"/>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GB" altLang="en-US" sz="1600" b="1" i="0" u="none" strike="noStrike" cap="none" normalizeH="0" baseline="0" dirty="0" smtClean="0">
                <a:ln>
                  <a:noFill/>
                </a:ln>
                <a:solidFill>
                  <a:srgbClr val="80A82B"/>
                </a:solidFill>
                <a:effectLst/>
                <a:latin typeface="Arial Black" panose="020B0A04020102020204" pitchFamily="34" charset="0"/>
              </a:rPr>
              <a:t>Dietrich Bonhoeffer (1906-1945)</a:t>
            </a:r>
          </a:p>
          <a:p>
            <a:pPr marL="0" marR="0" lvl="0" indent="0" algn="l" defTabSz="914400" rtl="0" eaLnBrk="0" fontAlgn="base" latinLnBrk="0" hangingPunct="0">
              <a:lnSpc>
                <a:spcPct val="150000"/>
              </a:lnSpc>
              <a:spcBef>
                <a:spcPct val="0"/>
              </a:spcBef>
              <a:spcAft>
                <a:spcPts val="800"/>
              </a:spcAft>
              <a:buClrTx/>
              <a:buSzTx/>
              <a:buFontTx/>
              <a:buNone/>
              <a:tabLst/>
            </a:pPr>
            <a:r>
              <a:rPr kumimoji="0" lang="en-GB" altLang="en-US" sz="1400" b="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Bonhoeffer grew up in Germany. As a pastor and theologian, he grappled with how, as a Christian, he should respond to the rise of Nazism. He reluctantly concluded that he could not ignore or support the actions of the ruling party. Following Christ meant being in active opposition to Nazi ideology. After much heart searching, he participated in a plot to kill Hitler, and was eventually imprisoned and executed.</a:t>
            </a:r>
          </a:p>
          <a:p>
            <a:pPr marL="0" marR="0" lvl="0" indent="0" algn="l" defTabSz="914400" rtl="0" eaLnBrk="0" fontAlgn="base" latinLnBrk="0" hangingPunct="0">
              <a:lnSpc>
                <a:spcPct val="100000"/>
              </a:lnSpc>
              <a:spcBef>
                <a:spcPct val="0"/>
              </a:spcBef>
              <a:spcAft>
                <a:spcPts val="800"/>
              </a:spcAft>
              <a:buClrTx/>
              <a:buSzTx/>
              <a:buFontTx/>
              <a:buNone/>
              <a:tabLst/>
            </a:pPr>
            <a:r>
              <a:rPr kumimoji="0" lang="en-GB" altLang="en-US" sz="1100" b="0" i="0" u="none" strike="noStrike" cap="none" normalizeH="0" baseline="0" dirty="0" smtClean="0">
                <a:ln>
                  <a:noFill/>
                </a:ln>
                <a:solidFill>
                  <a:srgbClr val="000000"/>
                </a:solidFill>
                <a:effectLst/>
                <a:latin typeface="Montserrat Medium" panose="00000600000000000000" pitchFamily="50" charset="0"/>
              </a:rPr>
              <a:t> </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16387" name="Picture 3" descr="3"/>
          <p:cNvPicPr>
            <a:picLocks noChangeAspect="1" noChangeArrowheads="1"/>
          </p:cNvPicPr>
          <p:nvPr/>
        </p:nvPicPr>
        <p:blipFill>
          <a:blip r:embed="rId3" cstate="print">
            <a:extLst>
              <a:ext uri="{28A0092B-C50C-407E-A947-70E740481C1C}">
                <a14:useLocalDpi xmlns:a14="http://schemas.microsoft.com/office/drawing/2010/main" val="0"/>
              </a:ext>
            </a:extLst>
          </a:blip>
          <a:srcRect l="9195" t="46262" b="13002"/>
          <a:stretch>
            <a:fillRect/>
          </a:stretch>
        </p:blipFill>
        <p:spPr bwMode="auto">
          <a:xfrm>
            <a:off x="131031" y="560717"/>
            <a:ext cx="3394088" cy="2494112"/>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6386" name="Picture 2" descr="Dietrich_Bonhoeffer_(um_1938)"/>
          <p:cNvPicPr>
            <a:picLocks noChangeAspect="1" noChangeArrowheads="1"/>
          </p:cNvPicPr>
          <p:nvPr/>
        </p:nvPicPr>
        <p:blipFill>
          <a:blip r:embed="rId4" cstate="print">
            <a:extLst>
              <a:ext uri="{28A0092B-C50C-407E-A947-70E740481C1C}">
                <a14:useLocalDpi xmlns:a14="http://schemas.microsoft.com/office/drawing/2010/main" val="0"/>
              </a:ext>
            </a:extLst>
          </a:blip>
          <a:srcRect b="18951"/>
          <a:stretch>
            <a:fillRect/>
          </a:stretch>
        </p:blipFill>
        <p:spPr bwMode="auto">
          <a:xfrm>
            <a:off x="1705534" y="1154606"/>
            <a:ext cx="1819585" cy="2618372"/>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8" name="TextBox 7"/>
          <p:cNvSpPr txBox="1"/>
          <p:nvPr/>
        </p:nvSpPr>
        <p:spPr>
          <a:xfrm>
            <a:off x="4537494" y="3282254"/>
            <a:ext cx="4951563" cy="1661993"/>
          </a:xfrm>
          <a:prstGeom prst="rect">
            <a:avLst/>
          </a:prstGeom>
          <a:noFill/>
        </p:spPr>
        <p:txBody>
          <a:bodyPr wrap="square" rtlCol="0">
            <a:spAutoFit/>
          </a:bodyPr>
          <a:lstStyle/>
          <a:p>
            <a:pPr>
              <a:lnSpc>
                <a:spcPct val="150000"/>
              </a:lnSpc>
            </a:pPr>
            <a:r>
              <a:rPr lang="en-GB" sz="1400" b="1" dirty="0" smtClean="0">
                <a:solidFill>
                  <a:schemeClr val="accent2"/>
                </a:solidFill>
                <a:latin typeface="Arial" panose="020B0604020202020204" pitchFamily="34" charset="0"/>
                <a:cs typeface="Arial" panose="020B0604020202020204" pitchFamily="34" charset="0"/>
              </a:rPr>
              <a:t>Take </a:t>
            </a:r>
            <a:r>
              <a:rPr lang="en-GB" sz="1400" b="1" dirty="0">
                <a:solidFill>
                  <a:schemeClr val="accent2"/>
                </a:solidFill>
                <a:latin typeface="Arial" panose="020B0604020202020204" pitchFamily="34" charset="0"/>
                <a:cs typeface="Arial" panose="020B0604020202020204" pitchFamily="34" charset="0"/>
              </a:rPr>
              <a:t>one person at a </a:t>
            </a:r>
            <a:r>
              <a:rPr lang="en-GB" sz="1400" b="1" dirty="0" smtClean="0">
                <a:solidFill>
                  <a:schemeClr val="accent2"/>
                </a:solidFill>
                <a:latin typeface="Arial" panose="020B0604020202020204" pitchFamily="34" charset="0"/>
                <a:cs typeface="Arial" panose="020B0604020202020204" pitchFamily="34" charset="0"/>
              </a:rPr>
              <a:t>time </a:t>
            </a:r>
            <a:r>
              <a:rPr lang="en-GB" sz="1400" b="1" dirty="0">
                <a:solidFill>
                  <a:schemeClr val="accent2"/>
                </a:solidFill>
                <a:latin typeface="Arial" panose="020B0604020202020204" pitchFamily="34" charset="0"/>
                <a:cs typeface="Arial" panose="020B0604020202020204" pitchFamily="34" charset="0"/>
              </a:rPr>
              <a:t>and discuss:</a:t>
            </a:r>
          </a:p>
          <a:p>
            <a:pPr marL="285750" indent="-285750">
              <a:lnSpc>
                <a:spcPct val="150000"/>
              </a:lnSpc>
              <a:buFont typeface="Arial" panose="020B0604020202020204" pitchFamily="34" charset="0"/>
              <a:buChar char="•"/>
            </a:pPr>
            <a:r>
              <a:rPr lang="en-GB" sz="1400" dirty="0" smtClean="0">
                <a:solidFill>
                  <a:schemeClr val="accent2"/>
                </a:solidFill>
                <a:latin typeface="Arial" panose="020B0604020202020204" pitchFamily="34" charset="0"/>
                <a:cs typeface="Arial" panose="020B0604020202020204" pitchFamily="34" charset="0"/>
              </a:rPr>
              <a:t>What </a:t>
            </a:r>
            <a:r>
              <a:rPr lang="en-GB" sz="1400" dirty="0">
                <a:solidFill>
                  <a:schemeClr val="accent2"/>
                </a:solidFill>
                <a:latin typeface="Arial" panose="020B0604020202020204" pitchFamily="34" charset="0"/>
                <a:cs typeface="Arial" panose="020B0604020202020204" pitchFamily="34" charset="0"/>
              </a:rPr>
              <a:t>change did this person </a:t>
            </a:r>
            <a:r>
              <a:rPr lang="en-GB" sz="1400" dirty="0" smtClean="0">
                <a:solidFill>
                  <a:schemeClr val="accent2"/>
                </a:solidFill>
                <a:latin typeface="Arial" panose="020B0604020202020204" pitchFamily="34" charset="0"/>
                <a:cs typeface="Arial" panose="020B0604020202020204" pitchFamily="34" charset="0"/>
              </a:rPr>
              <a:t>influence?</a:t>
            </a:r>
          </a:p>
          <a:p>
            <a:pPr marL="285750" indent="-285750">
              <a:lnSpc>
                <a:spcPct val="150000"/>
              </a:lnSpc>
              <a:buFont typeface="Arial" panose="020B0604020202020204" pitchFamily="34" charset="0"/>
              <a:buChar char="•"/>
            </a:pPr>
            <a:r>
              <a:rPr lang="en-GB" sz="1400" dirty="0" smtClean="0">
                <a:solidFill>
                  <a:schemeClr val="accent2"/>
                </a:solidFill>
                <a:latin typeface="Arial" panose="020B0604020202020204" pitchFamily="34" charset="0"/>
                <a:cs typeface="Arial" panose="020B0604020202020204" pitchFamily="34" charset="0"/>
              </a:rPr>
              <a:t>How </a:t>
            </a:r>
            <a:r>
              <a:rPr lang="en-GB" sz="1400" dirty="0">
                <a:solidFill>
                  <a:schemeClr val="accent2"/>
                </a:solidFill>
                <a:latin typeface="Arial" panose="020B0604020202020204" pitchFamily="34" charset="0"/>
                <a:cs typeface="Arial" panose="020B0604020202020204" pitchFamily="34" charset="0"/>
              </a:rPr>
              <a:t>did they do </a:t>
            </a:r>
            <a:r>
              <a:rPr lang="en-GB" sz="1400" dirty="0" smtClean="0">
                <a:solidFill>
                  <a:schemeClr val="accent2"/>
                </a:solidFill>
                <a:latin typeface="Arial" panose="020B0604020202020204" pitchFamily="34" charset="0"/>
                <a:cs typeface="Arial" panose="020B0604020202020204" pitchFamily="34" charset="0"/>
              </a:rPr>
              <a:t>this?</a:t>
            </a:r>
          </a:p>
          <a:p>
            <a:pPr marL="285750" indent="-285750">
              <a:lnSpc>
                <a:spcPct val="150000"/>
              </a:lnSpc>
              <a:buFont typeface="Arial" panose="020B0604020202020204" pitchFamily="34" charset="0"/>
              <a:buChar char="•"/>
            </a:pPr>
            <a:r>
              <a:rPr lang="en-GB" sz="1400" dirty="0" smtClean="0">
                <a:solidFill>
                  <a:schemeClr val="accent2"/>
                </a:solidFill>
                <a:latin typeface="Arial" panose="020B0604020202020204" pitchFamily="34" charset="0"/>
                <a:cs typeface="Arial" panose="020B0604020202020204" pitchFamily="34" charset="0"/>
              </a:rPr>
              <a:t>What </a:t>
            </a:r>
            <a:r>
              <a:rPr lang="en-GB" sz="1400" dirty="0">
                <a:solidFill>
                  <a:schemeClr val="accent2"/>
                </a:solidFill>
                <a:latin typeface="Arial" panose="020B0604020202020204" pitchFamily="34" charset="0"/>
                <a:cs typeface="Arial" panose="020B0604020202020204" pitchFamily="34" charset="0"/>
              </a:rPr>
              <a:t>role did their faith play in making change?</a:t>
            </a:r>
            <a:endParaRPr lang="en-GB" dirty="0">
              <a:solidFill>
                <a:schemeClr val="accent2"/>
              </a:solidFill>
              <a:latin typeface="Arial" panose="020B0604020202020204" pitchFamily="34" charset="0"/>
              <a:cs typeface="Arial" panose="020B0604020202020204" pitchFamily="34" charset="0"/>
            </a:endParaRPr>
          </a:p>
          <a:p>
            <a:r>
              <a:rPr lang="en-GB" dirty="0"/>
              <a:t> </a:t>
            </a:r>
          </a:p>
        </p:txBody>
      </p:sp>
      <p:sp>
        <p:nvSpPr>
          <p:cNvPr id="9"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4271037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TextBox 2"/>
          <p:cNvSpPr txBox="1"/>
          <p:nvPr/>
        </p:nvSpPr>
        <p:spPr>
          <a:xfrm>
            <a:off x="871267" y="861859"/>
            <a:ext cx="10351699" cy="4431983"/>
          </a:xfrm>
          <a:prstGeom prst="rect">
            <a:avLst/>
          </a:prstGeom>
          <a:noFill/>
        </p:spPr>
        <p:txBody>
          <a:bodyPr wrap="square" rtlCol="0">
            <a:spAutoFit/>
          </a:bodyPr>
          <a:lstStyle/>
          <a:p>
            <a:r>
              <a:rPr lang="en-GB" b="1" dirty="0">
                <a:solidFill>
                  <a:schemeClr val="accent2"/>
                </a:solidFill>
                <a:latin typeface="Arial Black" panose="020B0A04020102020204" pitchFamily="34" charset="0"/>
              </a:rPr>
              <a:t>Discussion </a:t>
            </a:r>
            <a:r>
              <a:rPr lang="en-GB" b="1" dirty="0" smtClean="0">
                <a:solidFill>
                  <a:schemeClr val="accent2"/>
                </a:solidFill>
                <a:latin typeface="Arial Black" panose="020B0A04020102020204" pitchFamily="34" charset="0"/>
              </a:rPr>
              <a:t>Questions</a:t>
            </a:r>
          </a:p>
          <a:p>
            <a:pPr>
              <a:lnSpc>
                <a:spcPct val="150000"/>
              </a:lnSpc>
            </a:pPr>
            <a:endParaRPr lang="en-GB" dirty="0">
              <a:solidFill>
                <a:schemeClr val="accent2"/>
              </a:solidFill>
              <a:latin typeface="Montserrat ExtraBold" panose="00000900000000000000" pitchFamily="50" charset="0"/>
            </a:endParaRP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Look </a:t>
            </a:r>
            <a:r>
              <a:rPr lang="en-GB" sz="1600" dirty="0">
                <a:latin typeface="Arial" panose="020B0604020202020204" pitchFamily="34" charset="0"/>
                <a:cs typeface="Arial" panose="020B0604020202020204" pitchFamily="34" charset="0"/>
              </a:rPr>
              <a:t>at </a:t>
            </a:r>
            <a:r>
              <a:rPr lang="en-GB" sz="1600" b="1" dirty="0">
                <a:solidFill>
                  <a:schemeClr val="accent2"/>
                </a:solidFill>
                <a:latin typeface="Arial" panose="020B0604020202020204" pitchFamily="34" charset="0"/>
                <a:cs typeface="Arial" panose="020B0604020202020204" pitchFamily="34" charset="0"/>
              </a:rPr>
              <a:t>James 1:22-25</a:t>
            </a:r>
            <a:r>
              <a:rPr lang="en-GB" sz="1600" dirty="0">
                <a:solidFill>
                  <a:schemeClr val="accent2"/>
                </a:solidFill>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again. Where in the Bible do you see a call to engage in making political change?</a:t>
            </a: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In </a:t>
            </a:r>
            <a:r>
              <a:rPr lang="en-GB" sz="1600" b="1" dirty="0">
                <a:solidFill>
                  <a:schemeClr val="accent2"/>
                </a:solidFill>
                <a:latin typeface="Arial" panose="020B0604020202020204" pitchFamily="34" charset="0"/>
                <a:cs typeface="Arial" panose="020B0604020202020204" pitchFamily="34" charset="0"/>
              </a:rPr>
              <a:t>verses 19-20</a:t>
            </a:r>
            <a:r>
              <a:rPr lang="en-GB" sz="1600" b="1" dirty="0">
                <a:latin typeface="Arial" panose="020B0604020202020204" pitchFamily="34" charset="0"/>
                <a:cs typeface="Arial" panose="020B0604020202020204" pitchFamily="34" charset="0"/>
              </a:rPr>
              <a:t>,</a:t>
            </a:r>
            <a:r>
              <a:rPr lang="en-GB" sz="1600" dirty="0">
                <a:latin typeface="Arial" panose="020B0604020202020204" pitchFamily="34" charset="0"/>
                <a:cs typeface="Arial" panose="020B0604020202020204" pitchFamily="34" charset="0"/>
              </a:rPr>
              <a:t> James challenges “human anger”. What role does anger play in change making? When can it be helpful and when can it be damaging?</a:t>
            </a: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James </a:t>
            </a:r>
            <a:r>
              <a:rPr lang="en-GB" sz="1600" dirty="0">
                <a:latin typeface="Arial" panose="020B0604020202020204" pitchFamily="34" charset="0"/>
                <a:cs typeface="Arial" panose="020B0604020202020204" pitchFamily="34" charset="0"/>
              </a:rPr>
              <a:t>writes of the importance of putting faith into action. How do we see this played out in the case studies above? How does this vary?</a:t>
            </a: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What </a:t>
            </a:r>
            <a:r>
              <a:rPr lang="en-GB" sz="1600" dirty="0">
                <a:latin typeface="Arial" panose="020B0604020202020204" pitchFamily="34" charset="0"/>
                <a:cs typeface="Arial" panose="020B0604020202020204" pitchFamily="34" charset="0"/>
              </a:rPr>
              <a:t>opportunities are there for Christian communities to influence political change in our society? What are the challenges?</a:t>
            </a: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What </a:t>
            </a:r>
            <a:r>
              <a:rPr lang="en-GB" sz="1600" dirty="0">
                <a:latin typeface="Arial" panose="020B0604020202020204" pitchFamily="34" charset="0"/>
                <a:cs typeface="Arial" panose="020B0604020202020204" pitchFamily="34" charset="0"/>
              </a:rPr>
              <a:t>change would you like to see happen?</a:t>
            </a:r>
          </a:p>
          <a:p>
            <a:pPr>
              <a:lnSpc>
                <a:spcPct val="150000"/>
              </a:lnSpc>
            </a:pPr>
            <a:r>
              <a:rPr lang="en-GB" dirty="0"/>
              <a:t> </a:t>
            </a:r>
          </a:p>
          <a:p>
            <a:endParaRPr lang="en-GB" dirty="0"/>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282558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2895600" y="694885"/>
            <a:ext cx="6383547" cy="4793941"/>
          </a:xfrm>
          <a:prstGeom prst="rect">
            <a:avLst/>
          </a:prstGeom>
        </p:spPr>
        <p:txBody>
          <a:bodyPr wrap="square">
            <a:spAutoFit/>
          </a:bodyPr>
          <a:lstStyle/>
          <a:p>
            <a:pPr>
              <a:lnSpc>
                <a:spcPct val="150000"/>
              </a:lnSpc>
              <a:spcAft>
                <a:spcPts val="600"/>
              </a:spcAft>
            </a:pPr>
            <a:r>
              <a:rPr lang="en-GB" b="1" kern="1400" dirty="0">
                <a:solidFill>
                  <a:srgbClr val="80A82B"/>
                </a:solidFill>
                <a:latin typeface="Arial Black" panose="020B0A04020102020204" pitchFamily="34" charset="0"/>
              </a:rPr>
              <a:t>Prayer</a:t>
            </a:r>
            <a:endParaRPr lang="en-GB" sz="800" kern="1400" dirty="0" smtClean="0">
              <a:ln>
                <a:noFill/>
              </a:ln>
              <a:solidFill>
                <a:srgbClr val="000000"/>
              </a:solidFill>
              <a:effectLst/>
              <a:latin typeface="Arial Black" panose="020B0A04020102020204" pitchFamily="34" charset="0"/>
            </a:endParaRPr>
          </a:p>
          <a:p>
            <a:pPr>
              <a:lnSpc>
                <a:spcPct val="150000"/>
              </a:lnSpc>
            </a:pPr>
            <a:r>
              <a:rPr lang="en-GB" sz="1600" kern="1400" dirty="0">
                <a:solidFill>
                  <a:srgbClr val="000000"/>
                </a:solidFill>
                <a:latin typeface="Arial" panose="020B0604020202020204" pitchFamily="34" charset="0"/>
                <a:cs typeface="Arial" panose="020B0604020202020204" pitchFamily="34" charset="0"/>
              </a:rPr>
              <a:t>God of justice, </a:t>
            </a:r>
            <a:endParaRPr lang="en-GB" sz="7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pPr>
            <a:r>
              <a:rPr lang="en-GB" sz="1600" kern="1400" dirty="0">
                <a:solidFill>
                  <a:srgbClr val="000000"/>
                </a:solidFill>
                <a:latin typeface="Arial" panose="020B0604020202020204" pitchFamily="34" charset="0"/>
                <a:cs typeface="Arial" panose="020B0604020202020204" pitchFamily="34" charset="0"/>
              </a:rPr>
              <a:t>Thank you that you are a God committed to your people and your world.</a:t>
            </a:r>
            <a:endParaRPr lang="en-GB" sz="7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pPr>
            <a:r>
              <a:rPr lang="en-GB" sz="1600" kern="1400" dirty="0">
                <a:solidFill>
                  <a:srgbClr val="000000"/>
                </a:solidFill>
                <a:latin typeface="Arial" panose="020B0604020202020204" pitchFamily="34" charset="0"/>
                <a:cs typeface="Arial" panose="020B0604020202020204" pitchFamily="34" charset="0"/>
              </a:rPr>
              <a:t>Thank you for the legacy of your followers who have influenced change throughout history to create a fairer future.</a:t>
            </a:r>
            <a:endParaRPr lang="en-GB" sz="7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pPr>
            <a:r>
              <a:rPr lang="en-GB" sz="1600" kern="1400" dirty="0">
                <a:solidFill>
                  <a:srgbClr val="000000"/>
                </a:solidFill>
                <a:latin typeface="Arial" panose="020B0604020202020204" pitchFamily="34" charset="0"/>
                <a:cs typeface="Arial" panose="020B0604020202020204" pitchFamily="34" charset="0"/>
              </a:rPr>
              <a:t>We repent of the times that we have been complacent in allowing injustice to go unchallenged.</a:t>
            </a:r>
            <a:endParaRPr lang="en-GB" sz="7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pPr>
            <a:r>
              <a:rPr lang="en-GB" sz="1600" kern="1400" dirty="0">
                <a:solidFill>
                  <a:srgbClr val="000000"/>
                </a:solidFill>
                <a:latin typeface="Arial" panose="020B0604020202020204" pitchFamily="34" charset="0"/>
                <a:cs typeface="Arial" panose="020B0604020202020204" pitchFamily="34" charset="0"/>
              </a:rPr>
              <a:t>Thank you that you invite us to be a part of transforming our world together and we</a:t>
            </a:r>
            <a:endParaRPr lang="en-GB" sz="7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pPr>
            <a:r>
              <a:rPr lang="en-GB" sz="1600" kern="1400" dirty="0">
                <a:solidFill>
                  <a:srgbClr val="000000"/>
                </a:solidFill>
                <a:latin typeface="Arial" panose="020B0604020202020204" pitchFamily="34" charset="0"/>
                <a:cs typeface="Arial" panose="020B0604020202020204" pitchFamily="34" charset="0"/>
              </a:rPr>
              <a:t>pray for your wisdom as we seek to do your work on earth. </a:t>
            </a:r>
            <a:endParaRPr lang="en-GB" sz="7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pPr>
            <a:r>
              <a:rPr lang="en-GB" sz="1600" kern="1400" dirty="0">
                <a:solidFill>
                  <a:srgbClr val="000000"/>
                </a:solidFill>
                <a:latin typeface="Arial" panose="020B0604020202020204" pitchFamily="34" charset="0"/>
                <a:cs typeface="Arial" panose="020B0604020202020204" pitchFamily="34" charset="0"/>
              </a:rPr>
              <a:t>Amen.</a:t>
            </a:r>
            <a:endParaRPr lang="en-GB" sz="7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55071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2"/>
          <p:cNvPicPr>
            <a:picLocks noChangeAspect="1" noChangeArrowheads="1"/>
          </p:cNvPicPr>
          <p:nvPr/>
        </p:nvPicPr>
        <p:blipFill>
          <a:blip r:embed="rId2">
            <a:extLst>
              <a:ext uri="{28A0092B-C50C-407E-A947-70E740481C1C}">
                <a14:useLocalDpi xmlns:a14="http://schemas.microsoft.com/office/drawing/2010/main" val="0"/>
              </a:ext>
            </a:extLst>
          </a:blip>
          <a:srcRect t="42700" b="42509"/>
          <a:stretch>
            <a:fillRect/>
          </a:stretch>
        </p:blipFill>
        <p:spPr bwMode="auto">
          <a:xfrm>
            <a:off x="656252" y="388189"/>
            <a:ext cx="10879497" cy="2035834"/>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TextBox 4"/>
          <p:cNvSpPr txBox="1"/>
          <p:nvPr/>
        </p:nvSpPr>
        <p:spPr>
          <a:xfrm>
            <a:off x="3101196" y="672395"/>
            <a:ext cx="5989609" cy="1323439"/>
          </a:xfrm>
          <a:prstGeom prst="rect">
            <a:avLst/>
          </a:prstGeom>
          <a:noFill/>
        </p:spPr>
        <p:txBody>
          <a:bodyPr wrap="square" rtlCol="0">
            <a:spAutoFit/>
          </a:bodyPr>
          <a:lstStyle/>
          <a:p>
            <a:pPr algn="ctr"/>
            <a:r>
              <a:rPr lang="en-GB" sz="3200" dirty="0" smtClean="0">
                <a:solidFill>
                  <a:schemeClr val="bg1"/>
                </a:solidFill>
                <a:latin typeface="Arial Black" panose="020B0A04020102020204" pitchFamily="34" charset="0"/>
              </a:rPr>
              <a:t>How Change Happens</a:t>
            </a:r>
          </a:p>
          <a:p>
            <a:pPr algn="ctr"/>
            <a:endParaRPr lang="en-GB" sz="2400" dirty="0">
              <a:solidFill>
                <a:schemeClr val="bg1"/>
              </a:solidFill>
              <a:latin typeface="Arial Black" panose="020B0A04020102020204" pitchFamily="34" charset="0"/>
            </a:endParaRPr>
          </a:p>
          <a:p>
            <a:pPr algn="ctr"/>
            <a:r>
              <a:rPr lang="en-GB" sz="2400" dirty="0" smtClean="0">
                <a:solidFill>
                  <a:schemeClr val="bg1"/>
                </a:solidFill>
                <a:latin typeface="Arial Black" panose="020B0A04020102020204" pitchFamily="34" charset="0"/>
              </a:rPr>
              <a:t>Session 2: Why is change so slow?</a:t>
            </a:r>
            <a:endParaRPr lang="en-GB" sz="2400" dirty="0">
              <a:solidFill>
                <a:schemeClr val="bg1"/>
              </a:solidFill>
              <a:latin typeface="Arial Black" panose="020B0A040201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7" name="TextBox 6"/>
          <p:cNvSpPr txBox="1"/>
          <p:nvPr/>
        </p:nvSpPr>
        <p:spPr>
          <a:xfrm>
            <a:off x="1414732" y="2750936"/>
            <a:ext cx="9566694" cy="2585323"/>
          </a:xfrm>
          <a:prstGeom prst="rect">
            <a:avLst/>
          </a:prstGeom>
          <a:noFill/>
        </p:spPr>
        <p:txBody>
          <a:bodyPr wrap="square" rtlCol="0">
            <a:spAutoFit/>
          </a:bodyPr>
          <a:lstStyle/>
          <a:p>
            <a:r>
              <a:rPr lang="en-GB" b="1" dirty="0" smtClean="0">
                <a:solidFill>
                  <a:schemeClr val="accent1"/>
                </a:solidFill>
                <a:latin typeface="Arial" panose="020B0604020202020204" pitchFamily="34" charset="0"/>
                <a:cs typeface="Arial" panose="020B0604020202020204" pitchFamily="34" charset="0"/>
              </a:rPr>
              <a:t>This session will include: </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Opening Activity: The Church Budget</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Video: Why is change so slow?</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Case Studies: Pensions</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Discussion </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Prayer</a:t>
            </a:r>
          </a:p>
          <a:p>
            <a:pPr marL="285750" indent="-285750">
              <a:buFont typeface="Arial" panose="020B0604020202020204" pitchFamily="34" charset="0"/>
              <a:buChar char="•"/>
            </a:pPr>
            <a:endParaRPr lang="en-GB" dirty="0">
              <a:solidFill>
                <a:schemeClr val="accent1"/>
              </a:solidFill>
              <a:latin typeface="Arial" panose="020B0604020202020204" pitchFamily="34" charset="0"/>
              <a:cs typeface="Arial" panose="020B0604020202020204" pitchFamily="34" charset="0"/>
            </a:endParaRPr>
          </a:p>
          <a:p>
            <a:r>
              <a:rPr lang="en-GB" b="1" dirty="0" smtClean="0">
                <a:solidFill>
                  <a:schemeClr val="accent1"/>
                </a:solidFill>
                <a:latin typeface="Arial" panose="020B0604020202020204" pitchFamily="34" charset="0"/>
                <a:cs typeface="Arial" panose="020B0604020202020204" pitchFamily="34" charset="0"/>
              </a:rPr>
              <a:t>You will need: </a:t>
            </a:r>
          </a:p>
          <a:p>
            <a:pPr marL="285750" indent="-285750">
              <a:buFont typeface="Arial" panose="020B0604020202020204" pitchFamily="34" charset="0"/>
              <a:buChar char="•"/>
            </a:pPr>
            <a:r>
              <a:rPr lang="en-GB" dirty="0" smtClean="0">
                <a:latin typeface="Arial" panose="020B0604020202020204" pitchFamily="34" charset="0"/>
                <a:cs typeface="Arial" panose="020B0604020202020204" pitchFamily="34" charset="0"/>
              </a:rPr>
              <a:t>Handout 2 or Slide 2 of this powerpoint</a:t>
            </a:r>
          </a:p>
        </p:txBody>
      </p:sp>
    </p:spTree>
    <p:extLst>
      <p:ext uri="{BB962C8B-B14F-4D97-AF65-F5344CB8AC3E}">
        <p14:creationId xmlns:p14="http://schemas.microsoft.com/office/powerpoint/2010/main" val="1742258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4" name="TextBox 3"/>
          <p:cNvSpPr txBox="1"/>
          <p:nvPr/>
        </p:nvSpPr>
        <p:spPr>
          <a:xfrm>
            <a:off x="508959" y="465810"/>
            <a:ext cx="9661585" cy="584775"/>
          </a:xfrm>
          <a:prstGeom prst="rect">
            <a:avLst/>
          </a:prstGeom>
          <a:noFill/>
        </p:spPr>
        <p:txBody>
          <a:bodyPr wrap="square" rtlCol="0">
            <a:spAutoFit/>
          </a:bodyPr>
          <a:lstStyle/>
          <a:p>
            <a:r>
              <a:rPr lang="en-GB" sz="3200" b="1" dirty="0" smtClean="0">
                <a:solidFill>
                  <a:schemeClr val="accent1"/>
                </a:solidFill>
                <a:latin typeface="Arial Black" panose="020B0A04020102020204" pitchFamily="34" charset="0"/>
              </a:rPr>
              <a:t>The Church Budget</a:t>
            </a:r>
            <a:endParaRPr lang="en-GB" sz="3200" b="1" dirty="0">
              <a:solidFill>
                <a:schemeClr val="accent1"/>
              </a:solidFill>
              <a:latin typeface="Arial Black" panose="020B0A04020102020204" pitchFamily="34" charset="0"/>
            </a:endParaRPr>
          </a:p>
        </p:txBody>
      </p:sp>
      <p:sp>
        <p:nvSpPr>
          <p:cNvPr id="3" name="Rectangle 2"/>
          <p:cNvSpPr/>
          <p:nvPr/>
        </p:nvSpPr>
        <p:spPr>
          <a:xfrm>
            <a:off x="508959" y="2720392"/>
            <a:ext cx="10826151" cy="5469254"/>
          </a:xfrm>
          <a:prstGeom prst="rect">
            <a:avLst/>
          </a:prstGeom>
        </p:spPr>
        <p:txBody>
          <a:bodyPr wrap="square" numCol="2">
            <a:spAutoFit/>
          </a:bodyPr>
          <a:lstStyle/>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Up-to-date hymn books – </a:t>
            </a:r>
            <a:r>
              <a:rPr lang="en-GB" sz="1300" b="1" kern="1400" dirty="0">
                <a:solidFill>
                  <a:srgbClr val="000000"/>
                </a:solidFill>
                <a:latin typeface="Arial" panose="020B0604020202020204" pitchFamily="34" charset="0"/>
                <a:cs typeface="Arial" panose="020B0604020202020204" pitchFamily="34" charset="0"/>
              </a:rPr>
              <a:t>£200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New music group equipment - </a:t>
            </a:r>
            <a:r>
              <a:rPr lang="en-GB" sz="1300" b="1" kern="1400" dirty="0">
                <a:solidFill>
                  <a:srgbClr val="000000"/>
                </a:solidFill>
                <a:latin typeface="Arial" panose="020B0604020202020204" pitchFamily="34" charset="0"/>
                <a:cs typeface="Arial" panose="020B0604020202020204" pitchFamily="34" charset="0"/>
              </a:rPr>
              <a:t>£</a:t>
            </a:r>
            <a:r>
              <a:rPr lang="en-GB" sz="1300" b="1" kern="1400" dirty="0" smtClean="0">
                <a:solidFill>
                  <a:srgbClr val="000000"/>
                </a:solidFill>
                <a:latin typeface="Arial" panose="020B0604020202020204" pitchFamily="34" charset="0"/>
                <a:cs typeface="Arial" panose="020B0604020202020204" pitchFamily="34" charset="0"/>
              </a:rPr>
              <a:t>750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Replacing pews with chairs – </a:t>
            </a:r>
            <a:r>
              <a:rPr lang="en-GB" sz="1300" b="1" kern="1400" dirty="0">
                <a:solidFill>
                  <a:srgbClr val="000000"/>
                </a:solidFill>
                <a:latin typeface="Arial" panose="020B0604020202020204" pitchFamily="34" charset="0"/>
                <a:cs typeface="Arial" panose="020B0604020202020204" pitchFamily="34" charset="0"/>
              </a:rPr>
              <a:t>£4000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Smoke machine – </a:t>
            </a:r>
            <a:r>
              <a:rPr lang="en-GB" sz="1300" b="1" kern="1400" dirty="0">
                <a:solidFill>
                  <a:srgbClr val="000000"/>
                </a:solidFill>
                <a:latin typeface="Arial" panose="020B0604020202020204" pitchFamily="34" charset="0"/>
                <a:cs typeface="Arial" panose="020B0604020202020204" pitchFamily="34" charset="0"/>
              </a:rPr>
              <a:t>£100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Employ a mission worker for 1 day a week - </a:t>
            </a:r>
            <a:r>
              <a:rPr lang="en-GB" sz="1300" b="1" kern="1400" dirty="0">
                <a:solidFill>
                  <a:srgbClr val="000000"/>
                </a:solidFill>
                <a:latin typeface="Arial" panose="020B0604020202020204" pitchFamily="34" charset="0"/>
                <a:cs typeface="Arial" panose="020B0604020202020204" pitchFamily="34" charset="0"/>
              </a:rPr>
              <a:t>£3500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Brand new piano/organ -</a:t>
            </a:r>
            <a:r>
              <a:rPr lang="en-GB" sz="1300" b="1" kern="1400" dirty="0">
                <a:solidFill>
                  <a:srgbClr val="000000"/>
                </a:solidFill>
                <a:latin typeface="Arial" panose="020B0604020202020204" pitchFamily="34" charset="0"/>
                <a:cs typeface="Arial" panose="020B0604020202020204" pitchFamily="34" charset="0"/>
              </a:rPr>
              <a:t> £2500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Week of outreach - </a:t>
            </a:r>
            <a:r>
              <a:rPr lang="en-GB" sz="1300" b="1" kern="1400" dirty="0">
                <a:solidFill>
                  <a:srgbClr val="000000"/>
                </a:solidFill>
                <a:latin typeface="Arial" panose="020B0604020202020204" pitchFamily="34" charset="0"/>
                <a:cs typeface="Arial" panose="020B0604020202020204" pitchFamily="34" charset="0"/>
              </a:rPr>
              <a:t>£2000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Microphones - </a:t>
            </a:r>
            <a:r>
              <a:rPr lang="en-GB" sz="1300" b="1" kern="1400" dirty="0">
                <a:solidFill>
                  <a:srgbClr val="000000"/>
                </a:solidFill>
                <a:latin typeface="Arial" panose="020B0604020202020204" pitchFamily="34" charset="0"/>
                <a:cs typeface="Arial" panose="020B0604020202020204" pitchFamily="34" charset="0"/>
              </a:rPr>
              <a:t>£250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New carpets - </a:t>
            </a:r>
            <a:r>
              <a:rPr lang="en-GB" sz="1300" b="1" kern="1400" dirty="0">
                <a:solidFill>
                  <a:srgbClr val="000000"/>
                </a:solidFill>
                <a:latin typeface="Arial" panose="020B0604020202020204" pitchFamily="34" charset="0"/>
                <a:cs typeface="Arial" panose="020B0604020202020204" pitchFamily="34" charset="0"/>
              </a:rPr>
              <a:t>£2000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endParaRPr lang="en-GB" sz="1300" kern="1400" dirty="0" smtClean="0">
              <a:solidFill>
                <a:srgbClr val="000000"/>
              </a:solidFill>
              <a:latin typeface="Arial" panose="020B0604020202020204" pitchFamily="34" charset="0"/>
              <a:cs typeface="Arial" panose="020B0604020202020204" pitchFamily="34" charset="0"/>
            </a:endParaRPr>
          </a:p>
          <a:p>
            <a:pPr>
              <a:lnSpc>
                <a:spcPct val="119000"/>
              </a:lnSpc>
              <a:spcAft>
                <a:spcPts val="600"/>
              </a:spcAft>
            </a:pPr>
            <a:endParaRPr lang="en-GB" sz="1300" kern="1400" dirty="0">
              <a:solidFill>
                <a:srgbClr val="000000"/>
              </a:solidFill>
              <a:latin typeface="Arial" panose="020B0604020202020204" pitchFamily="34" charset="0"/>
              <a:cs typeface="Arial" panose="020B0604020202020204" pitchFamily="34" charset="0"/>
            </a:endParaRPr>
          </a:p>
          <a:p>
            <a:pPr>
              <a:lnSpc>
                <a:spcPct val="119000"/>
              </a:lnSpc>
              <a:spcAft>
                <a:spcPts val="600"/>
              </a:spcAft>
            </a:pPr>
            <a:endParaRPr lang="en-GB" sz="1300" kern="1400" dirty="0">
              <a:solidFill>
                <a:srgbClr val="000000"/>
              </a:solidFill>
              <a:latin typeface="Arial" panose="020B0604020202020204" pitchFamily="34" charset="0"/>
              <a:cs typeface="Arial" panose="020B0604020202020204" pitchFamily="34" charset="0"/>
            </a:endParaRPr>
          </a:p>
          <a:p>
            <a:pPr>
              <a:lnSpc>
                <a:spcPct val="119000"/>
              </a:lnSpc>
              <a:spcAft>
                <a:spcPts val="600"/>
              </a:spcAft>
            </a:pPr>
            <a:endParaRPr lang="en-GB" sz="1300" kern="1400" dirty="0">
              <a:solidFill>
                <a:srgbClr val="000000"/>
              </a:solidFill>
              <a:latin typeface="Arial" panose="020B0604020202020204" pitchFamily="34" charset="0"/>
              <a:cs typeface="Arial" panose="020B0604020202020204" pitchFamily="34" charset="0"/>
            </a:endParaRPr>
          </a:p>
          <a:p>
            <a:pPr>
              <a:lnSpc>
                <a:spcPct val="119000"/>
              </a:lnSpc>
              <a:spcAft>
                <a:spcPts val="600"/>
              </a:spcAft>
            </a:pPr>
            <a:endParaRPr lang="en-GB" sz="1300" kern="1400" dirty="0" smtClean="0">
              <a:solidFill>
                <a:srgbClr val="000000"/>
              </a:solidFill>
              <a:latin typeface="Arial" panose="020B0604020202020204" pitchFamily="34" charset="0"/>
              <a:cs typeface="Arial" panose="020B0604020202020204" pitchFamily="34" charset="0"/>
            </a:endParaRPr>
          </a:p>
          <a:p>
            <a:pPr>
              <a:lnSpc>
                <a:spcPct val="119000"/>
              </a:lnSpc>
              <a:spcAft>
                <a:spcPts val="600"/>
              </a:spcAft>
            </a:pPr>
            <a:endParaRPr lang="en-GB" sz="1300" kern="1400" dirty="0">
              <a:solidFill>
                <a:srgbClr val="000000"/>
              </a:solidFill>
              <a:latin typeface="Arial" panose="020B0604020202020204" pitchFamily="34" charset="0"/>
              <a:cs typeface="Arial" panose="020B0604020202020204" pitchFamily="34" charset="0"/>
            </a:endParaRPr>
          </a:p>
          <a:p>
            <a:pPr>
              <a:lnSpc>
                <a:spcPct val="119000"/>
              </a:lnSpc>
              <a:spcAft>
                <a:spcPts val="600"/>
              </a:spcAft>
            </a:pPr>
            <a:endParaRPr lang="en-GB" sz="1300" kern="1400" dirty="0" smtClean="0">
              <a:solidFill>
                <a:srgbClr val="000000"/>
              </a:solidFill>
              <a:latin typeface="Arial" panose="020B0604020202020204" pitchFamily="34" charset="0"/>
              <a:cs typeface="Arial" panose="020B0604020202020204" pitchFamily="34" charset="0"/>
            </a:endParaRPr>
          </a:p>
          <a:p>
            <a:pPr>
              <a:lnSpc>
                <a:spcPct val="119000"/>
              </a:lnSpc>
              <a:spcAft>
                <a:spcPts val="600"/>
              </a:spcAft>
            </a:pPr>
            <a:endParaRPr lang="en-GB" sz="1300" kern="1400" dirty="0">
              <a:solidFill>
                <a:srgbClr val="000000"/>
              </a:solidFill>
              <a:latin typeface="Arial" panose="020B0604020202020204" pitchFamily="34" charset="0"/>
              <a:cs typeface="Arial" panose="020B0604020202020204" pitchFamily="34" charset="0"/>
            </a:endParaRPr>
          </a:p>
          <a:p>
            <a:pPr>
              <a:lnSpc>
                <a:spcPct val="119000"/>
              </a:lnSpc>
              <a:spcAft>
                <a:spcPts val="600"/>
              </a:spcAft>
            </a:pPr>
            <a:r>
              <a:rPr lang="en-GB" sz="1300" kern="1400" dirty="0" smtClean="0">
                <a:solidFill>
                  <a:srgbClr val="000000"/>
                </a:solidFill>
                <a:latin typeface="Arial" panose="020B0604020202020204" pitchFamily="34" charset="0"/>
                <a:cs typeface="Arial" panose="020B0604020202020204" pitchFamily="34" charset="0"/>
              </a:rPr>
              <a:t>Coffee </a:t>
            </a:r>
            <a:r>
              <a:rPr lang="en-GB" sz="1300" kern="1400" dirty="0">
                <a:solidFill>
                  <a:srgbClr val="000000"/>
                </a:solidFill>
                <a:latin typeface="Arial" panose="020B0604020202020204" pitchFamily="34" charset="0"/>
                <a:cs typeface="Arial" panose="020B0604020202020204" pitchFamily="34" charset="0"/>
              </a:rPr>
              <a:t>machine - </a:t>
            </a:r>
            <a:r>
              <a:rPr lang="en-GB" sz="1300" b="1" kern="1400" dirty="0">
                <a:solidFill>
                  <a:srgbClr val="000000"/>
                </a:solidFill>
                <a:latin typeface="Arial" panose="020B0604020202020204" pitchFamily="34" charset="0"/>
                <a:cs typeface="Arial" panose="020B0604020202020204" pitchFamily="34" charset="0"/>
              </a:rPr>
              <a:t>£500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New welcome sign - </a:t>
            </a:r>
            <a:r>
              <a:rPr lang="en-GB" sz="1300" b="1" kern="1400" dirty="0">
                <a:solidFill>
                  <a:srgbClr val="000000"/>
                </a:solidFill>
                <a:latin typeface="Arial" panose="020B0604020202020204" pitchFamily="34" charset="0"/>
                <a:cs typeface="Arial" panose="020B0604020202020204" pitchFamily="34" charset="0"/>
              </a:rPr>
              <a:t>£250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Re-paint church hall - </a:t>
            </a:r>
            <a:r>
              <a:rPr lang="en-GB" sz="1300" b="1" kern="1400" dirty="0">
                <a:solidFill>
                  <a:srgbClr val="000000"/>
                </a:solidFill>
                <a:latin typeface="Arial" panose="020B0604020202020204" pitchFamily="34" charset="0"/>
                <a:cs typeface="Arial" panose="020B0604020202020204" pitchFamily="34" charset="0"/>
              </a:rPr>
              <a:t>£400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Sound desk - </a:t>
            </a:r>
            <a:r>
              <a:rPr lang="en-GB" sz="1300" b="1" kern="1400" dirty="0">
                <a:solidFill>
                  <a:srgbClr val="000000"/>
                </a:solidFill>
                <a:latin typeface="Arial" panose="020B0604020202020204" pitchFamily="34" charset="0"/>
                <a:cs typeface="Arial" panose="020B0604020202020204" pitchFamily="34" charset="0"/>
              </a:rPr>
              <a:t>£250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New projector/screens - </a:t>
            </a:r>
            <a:r>
              <a:rPr lang="en-GB" sz="1300" b="1" kern="1400" dirty="0">
                <a:solidFill>
                  <a:srgbClr val="000000"/>
                </a:solidFill>
                <a:latin typeface="Arial" panose="020B0604020202020204" pitchFamily="34" charset="0"/>
                <a:cs typeface="Arial" panose="020B0604020202020204" pitchFamily="34" charset="0"/>
              </a:rPr>
              <a:t>£500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Bibles - </a:t>
            </a:r>
            <a:r>
              <a:rPr lang="en-GB" sz="1300" b="1" kern="1400" dirty="0">
                <a:solidFill>
                  <a:srgbClr val="000000"/>
                </a:solidFill>
                <a:latin typeface="Arial" panose="020B0604020202020204" pitchFamily="34" charset="0"/>
                <a:cs typeface="Arial" panose="020B0604020202020204" pitchFamily="34" charset="0"/>
              </a:rPr>
              <a:t>£250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Year’s supply of high quality biscuits - </a:t>
            </a:r>
            <a:r>
              <a:rPr lang="en-GB" sz="1300" b="1" kern="1400" dirty="0">
                <a:solidFill>
                  <a:srgbClr val="000000"/>
                </a:solidFill>
                <a:latin typeface="Arial" panose="020B0604020202020204" pitchFamily="34" charset="0"/>
                <a:cs typeface="Arial" panose="020B0604020202020204" pitchFamily="34" charset="0"/>
              </a:rPr>
              <a:t>£250</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Donate to local food bank – </a:t>
            </a:r>
            <a:r>
              <a:rPr lang="en-GB" sz="1300" b="1" kern="1400" dirty="0">
                <a:solidFill>
                  <a:srgbClr val="000000"/>
                </a:solidFill>
                <a:latin typeface="Arial" panose="020B0604020202020204" pitchFamily="34" charset="0"/>
                <a:cs typeface="Arial" panose="020B0604020202020204" pitchFamily="34" charset="0"/>
              </a:rPr>
              <a:t>amount of your choice</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1300" kern="1400" dirty="0">
                <a:solidFill>
                  <a:srgbClr val="000000"/>
                </a:solidFill>
                <a:latin typeface="Arial" panose="020B0604020202020204" pitchFamily="34" charset="0"/>
                <a:cs typeface="Arial" panose="020B0604020202020204" pitchFamily="34" charset="0"/>
              </a:rPr>
              <a:t>Put it in the reserves – </a:t>
            </a:r>
            <a:r>
              <a:rPr lang="en-GB" sz="1300" b="1" kern="1400" dirty="0">
                <a:solidFill>
                  <a:srgbClr val="000000"/>
                </a:solidFill>
                <a:latin typeface="Arial" panose="020B0604020202020204" pitchFamily="34" charset="0"/>
                <a:cs typeface="Arial" panose="020B0604020202020204" pitchFamily="34" charset="0"/>
              </a:rPr>
              <a:t>amount of your </a:t>
            </a:r>
            <a:r>
              <a:rPr lang="en-GB" sz="1300" b="1" kern="1400" dirty="0" smtClean="0">
                <a:solidFill>
                  <a:srgbClr val="000000"/>
                </a:solidFill>
                <a:latin typeface="Arial" panose="020B0604020202020204" pitchFamily="34" charset="0"/>
                <a:cs typeface="Arial" panose="020B0604020202020204" pitchFamily="34" charset="0"/>
              </a:rPr>
              <a:t>choice</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p:txBody>
      </p:sp>
      <p:sp>
        <p:nvSpPr>
          <p:cNvPr id="5" name="TextBox 4"/>
          <p:cNvSpPr txBox="1"/>
          <p:nvPr/>
        </p:nvSpPr>
        <p:spPr>
          <a:xfrm>
            <a:off x="508959" y="1124971"/>
            <a:ext cx="11041811" cy="1938992"/>
          </a:xfrm>
          <a:prstGeom prst="rect">
            <a:avLst/>
          </a:prstGeom>
          <a:noFill/>
        </p:spPr>
        <p:txBody>
          <a:bodyPr wrap="square" rtlCol="0">
            <a:spAutoFit/>
          </a:bodyPr>
          <a:lstStyle/>
          <a:p>
            <a:pPr>
              <a:lnSpc>
                <a:spcPct val="150000"/>
              </a:lnSpc>
            </a:pPr>
            <a:r>
              <a:rPr lang="en-GB" sz="1400" dirty="0">
                <a:latin typeface="Arial" panose="020B0604020202020204" pitchFamily="34" charset="0"/>
                <a:cs typeface="Arial" panose="020B0604020202020204" pitchFamily="34" charset="0"/>
              </a:rPr>
              <a:t>Imagine you are the church council. Your church has unexpectedly been given a grant of</a:t>
            </a:r>
            <a:r>
              <a:rPr lang="en-GB" sz="1400" dirty="0">
                <a:solidFill>
                  <a:schemeClr val="accent1"/>
                </a:solidFill>
                <a:latin typeface="Arial" panose="020B0604020202020204" pitchFamily="34" charset="0"/>
                <a:cs typeface="Arial" panose="020B0604020202020204" pitchFamily="34" charset="0"/>
              </a:rPr>
              <a:t> </a:t>
            </a:r>
            <a:r>
              <a:rPr lang="en-GB" sz="1400" b="1" dirty="0">
                <a:solidFill>
                  <a:schemeClr val="accent1"/>
                </a:solidFill>
                <a:latin typeface="Arial" panose="020B0604020202020204" pitchFamily="34" charset="0"/>
                <a:cs typeface="Arial" panose="020B0604020202020204" pitchFamily="34" charset="0"/>
              </a:rPr>
              <a:t>£5000</a:t>
            </a:r>
            <a:r>
              <a:rPr lang="en-GB" sz="1400" dirty="0">
                <a:latin typeface="Arial" panose="020B0604020202020204" pitchFamily="34" charset="0"/>
                <a:cs typeface="Arial" panose="020B0604020202020204" pitchFamily="34" charset="0"/>
              </a:rPr>
              <a:t>, and you have to decide what to spend it on.</a:t>
            </a:r>
          </a:p>
          <a:p>
            <a:pPr>
              <a:lnSpc>
                <a:spcPct val="150000"/>
              </a:lnSpc>
            </a:pPr>
            <a:r>
              <a:rPr lang="en-GB" sz="1400" dirty="0">
                <a:latin typeface="Arial" panose="020B0604020202020204" pitchFamily="34" charset="0"/>
                <a:cs typeface="Arial" panose="020B0604020202020204" pitchFamily="34" charset="0"/>
              </a:rPr>
              <a:t>In an impulse buy, the minister has already committed to buying an ornate new pulpit for </a:t>
            </a:r>
            <a:r>
              <a:rPr lang="en-GB" sz="1400" b="1" dirty="0">
                <a:solidFill>
                  <a:schemeClr val="accent1"/>
                </a:solidFill>
                <a:latin typeface="Arial" panose="020B0604020202020204" pitchFamily="34" charset="0"/>
                <a:cs typeface="Arial" panose="020B0604020202020204" pitchFamily="34" charset="0"/>
              </a:rPr>
              <a:t>£500</a:t>
            </a:r>
            <a:r>
              <a:rPr lang="en-GB" sz="1400" dirty="0">
                <a:solidFill>
                  <a:schemeClr val="accent1"/>
                </a:solidFill>
                <a:latin typeface="Arial" panose="020B0604020202020204" pitchFamily="34" charset="0"/>
                <a:cs typeface="Arial" panose="020B0604020202020204" pitchFamily="34" charset="0"/>
              </a:rPr>
              <a:t>. </a:t>
            </a:r>
            <a:r>
              <a:rPr lang="en-GB" sz="1400" dirty="0">
                <a:latin typeface="Arial" panose="020B0604020202020204" pitchFamily="34" charset="0"/>
                <a:cs typeface="Arial" panose="020B0604020202020204" pitchFamily="34" charset="0"/>
              </a:rPr>
              <a:t>You could cancel that purchase, but you would only get </a:t>
            </a:r>
            <a:r>
              <a:rPr lang="en-GB" sz="1400" b="1" dirty="0">
                <a:solidFill>
                  <a:schemeClr val="accent1"/>
                </a:solidFill>
                <a:latin typeface="Arial" panose="020B0604020202020204" pitchFamily="34" charset="0"/>
                <a:cs typeface="Arial" panose="020B0604020202020204" pitchFamily="34" charset="0"/>
              </a:rPr>
              <a:t>£250 </a:t>
            </a:r>
            <a:r>
              <a:rPr lang="en-GB" sz="1400" dirty="0">
                <a:latin typeface="Arial" panose="020B0604020202020204" pitchFamily="34" charset="0"/>
                <a:cs typeface="Arial" panose="020B0604020202020204" pitchFamily="34" charset="0"/>
              </a:rPr>
              <a:t>back.</a:t>
            </a:r>
          </a:p>
          <a:p>
            <a:r>
              <a:rPr lang="en-GB" dirty="0"/>
              <a:t> </a:t>
            </a:r>
          </a:p>
          <a:p>
            <a:endParaRPr lang="en-GB" dirty="0"/>
          </a:p>
        </p:txBody>
      </p:sp>
      <p:sp>
        <p:nvSpPr>
          <p:cNvPr id="7"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8623159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pic>
        <p:nvPicPr>
          <p:cNvPr id="3" name="wJwQ3srrzjc"/>
          <p:cNvPicPr>
            <a:picLocks noRot="1" noChangeAspect="1"/>
          </p:cNvPicPr>
          <p:nvPr>
            <a:videoFile r:link="rId1"/>
          </p:nvPr>
        </p:nvPicPr>
        <p:blipFill>
          <a:blip r:embed="rId4"/>
          <a:stretch>
            <a:fillRect/>
          </a:stretch>
        </p:blipFill>
        <p:spPr>
          <a:xfrm>
            <a:off x="1680234" y="656618"/>
            <a:ext cx="8900542" cy="5006555"/>
          </a:xfrm>
          <a:prstGeom prst="rect">
            <a:avLst/>
          </a:prstGeom>
        </p:spPr>
      </p:pic>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8579677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888910" y="629364"/>
            <a:ext cx="10006252" cy="4855304"/>
          </a:xfrm>
          <a:prstGeom prst="rect">
            <a:avLst/>
          </a:prstGeom>
        </p:spPr>
        <p:txBody>
          <a:bodyPr wrap="square">
            <a:spAutoFit/>
          </a:bodyPr>
          <a:lstStyle/>
          <a:p>
            <a:pPr>
              <a:lnSpc>
                <a:spcPct val="119000"/>
              </a:lnSpc>
              <a:spcAft>
                <a:spcPts val="600"/>
              </a:spcAft>
            </a:pPr>
            <a:r>
              <a:rPr lang="en-GB" sz="2000" b="1" kern="1400" dirty="0" smtClean="0">
                <a:ln>
                  <a:noFill/>
                </a:ln>
                <a:solidFill>
                  <a:srgbClr val="C0264C"/>
                </a:solidFill>
                <a:effectLst/>
                <a:latin typeface="Arial Black" panose="020B0A04020102020204" pitchFamily="34" charset="0"/>
              </a:rPr>
              <a:t>Case Study: Pensions </a:t>
            </a:r>
          </a:p>
          <a:p>
            <a:pPr>
              <a:lnSpc>
                <a:spcPct val="119000"/>
              </a:lnSpc>
              <a:spcAft>
                <a:spcPts val="600"/>
              </a:spcAft>
            </a:pPr>
            <a:endParaRPr lang="en-GB" sz="8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spcAft>
                <a:spcPts val="600"/>
              </a:spcAft>
            </a:pPr>
            <a:r>
              <a:rPr lang="en-GB" sz="1600" kern="1400" dirty="0">
                <a:solidFill>
                  <a:srgbClr val="000000"/>
                </a:solidFill>
                <a:latin typeface="Arial" panose="020B0604020202020204" pitchFamily="34" charset="0"/>
                <a:cs typeface="Arial" panose="020B0604020202020204" pitchFamily="34" charset="0"/>
              </a:rPr>
              <a:t>Pre-existing structures often mean that certain welfare areas are resistant to reform. The Pension systems is one key example of this. Most countries operate pensions on a pay-as-you-go basis. This means that the pay contributions made by current workers are used to finance the previous generation retirement. If the system was to change, for example to switch to private funding arrangements, it would place a far greater burden on current workers as they would still be required to finance the previous generations retirement, while at the same time having to save up for their own. This would likely be very unpopular politically, meaning even if it was ideologically preferable</a:t>
            </a:r>
            <a:r>
              <a:rPr lang="en-GB" sz="1600" kern="1400" dirty="0" smtClean="0">
                <a:ln>
                  <a:noFill/>
                </a:ln>
                <a:solidFill>
                  <a:srgbClr val="000000"/>
                </a:solidFill>
                <a:effectLst/>
                <a:latin typeface="Arial" panose="020B0604020202020204" pitchFamily="34" charset="0"/>
                <a:cs typeface="Arial" panose="020B0604020202020204" pitchFamily="34" charset="0"/>
              </a:rPr>
              <a:t>, </a:t>
            </a:r>
            <a:r>
              <a:rPr lang="en-GB" sz="1600" kern="1400" dirty="0">
                <a:solidFill>
                  <a:srgbClr val="000000"/>
                </a:solidFill>
                <a:latin typeface="Arial" panose="020B0604020202020204" pitchFamily="34" charset="0"/>
                <a:cs typeface="Arial" panose="020B0604020202020204" pitchFamily="34" charset="0"/>
              </a:rPr>
              <a:t>no government is likely to take that risk. </a:t>
            </a:r>
            <a:endParaRPr lang="en-GB" sz="1600" kern="1400" dirty="0" smtClean="0">
              <a:solidFill>
                <a:srgbClr val="000000"/>
              </a:solidFill>
              <a:latin typeface="Arial" panose="020B0604020202020204" pitchFamily="34" charset="0"/>
              <a:cs typeface="Arial" panose="020B0604020202020204" pitchFamily="34" charset="0"/>
            </a:endParaRPr>
          </a:p>
          <a:p>
            <a:pPr>
              <a:lnSpc>
                <a:spcPct val="150000"/>
              </a:lnSpc>
              <a:spcAft>
                <a:spcPts val="600"/>
              </a:spcAft>
            </a:pPr>
            <a:endParaRPr lang="en-GB" sz="1600" kern="1400" dirty="0" smtClean="0">
              <a:ln>
                <a:noFill/>
              </a:ln>
              <a:solidFill>
                <a:schemeClr val="accent1"/>
              </a:solidFill>
              <a:effectLst/>
              <a:latin typeface="Arial" panose="020B0604020202020204" pitchFamily="34" charset="0"/>
              <a:cs typeface="Arial" panose="020B0604020202020204" pitchFamily="34" charset="0"/>
            </a:endParaRPr>
          </a:p>
          <a:p>
            <a:pPr>
              <a:lnSpc>
                <a:spcPct val="150000"/>
              </a:lnSpc>
              <a:spcAft>
                <a:spcPts val="800"/>
              </a:spcAft>
            </a:pPr>
            <a:r>
              <a:rPr lang="en-GB" sz="1600" i="1" kern="1400" dirty="0">
                <a:solidFill>
                  <a:schemeClr val="accent1"/>
                </a:solidFill>
                <a:latin typeface="Arial" panose="020B0604020202020204" pitchFamily="34" charset="0"/>
                <a:cs typeface="Arial" panose="020B0604020202020204" pitchFamily="34" charset="0"/>
              </a:rPr>
              <a:t>Can you think of other examples of where policy reform has been held back because of the difficulty in challenging the status quo? </a:t>
            </a:r>
            <a:endParaRPr lang="en-GB" sz="1600" kern="1400" dirty="0" smtClean="0">
              <a:ln>
                <a:noFill/>
              </a:ln>
              <a:solidFill>
                <a:schemeClr val="accent1"/>
              </a:solidFill>
              <a:effectLst/>
              <a:latin typeface="Arial" panose="020B0604020202020204" pitchFamily="34" charset="0"/>
              <a:cs typeface="Arial" panose="020B0604020202020204" pitchFamily="34" charset="0"/>
            </a:endParaRPr>
          </a:p>
          <a:p>
            <a:pPr>
              <a:lnSpc>
                <a:spcPct val="119000"/>
              </a:lnSpc>
              <a:spcAft>
                <a:spcPts val="6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689171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1242204" y="957734"/>
            <a:ext cx="9739222" cy="4935582"/>
          </a:xfrm>
          <a:prstGeom prst="rect">
            <a:avLst/>
          </a:prstGeom>
        </p:spPr>
        <p:txBody>
          <a:bodyPr wrap="square">
            <a:spAutoFit/>
          </a:bodyPr>
          <a:lstStyle/>
          <a:p>
            <a:pPr>
              <a:lnSpc>
                <a:spcPct val="119000"/>
              </a:lnSpc>
              <a:spcAft>
                <a:spcPts val="600"/>
              </a:spcAft>
            </a:pPr>
            <a:r>
              <a:rPr lang="en-GB" sz="2400" b="1" kern="1400" dirty="0" smtClean="0">
                <a:ln>
                  <a:noFill/>
                </a:ln>
                <a:solidFill>
                  <a:srgbClr val="C0264C"/>
                </a:solidFill>
                <a:effectLst/>
                <a:latin typeface="Arial Black" panose="020B0A04020102020204" pitchFamily="34" charset="0"/>
              </a:rPr>
              <a:t>Discussion Questions</a:t>
            </a:r>
            <a:endParaRPr lang="en-GB" sz="2400" kern="1400" dirty="0" smtClean="0">
              <a:ln>
                <a:noFill/>
              </a:ln>
              <a:solidFill>
                <a:srgbClr val="000000"/>
              </a:solidFill>
              <a:effectLst/>
              <a:latin typeface="Arial Black" panose="020B0A04020102020204" pitchFamily="34" charset="0"/>
            </a:endParaRPr>
          </a:p>
          <a:p>
            <a:pPr marL="359994" indent="-359994">
              <a:lnSpc>
                <a:spcPct val="150000"/>
              </a:lnSpc>
              <a:buFont typeface="Arial" panose="020B0604020202020204" pitchFamily="34" charset="0"/>
              <a:buChar char="•"/>
            </a:pPr>
            <a:r>
              <a:rPr lang="en-GB" sz="2000" kern="1400" dirty="0" smtClean="0">
                <a:solidFill>
                  <a:srgbClr val="000000"/>
                </a:solidFill>
                <a:latin typeface="Arial" panose="020B0604020202020204" pitchFamily="34" charset="0"/>
                <a:cs typeface="Arial" panose="020B0604020202020204" pitchFamily="34" charset="0"/>
              </a:rPr>
              <a:t>Have you ever </a:t>
            </a:r>
            <a:r>
              <a:rPr lang="en-GB" sz="2000" kern="1400" dirty="0">
                <a:solidFill>
                  <a:srgbClr val="000000"/>
                </a:solidFill>
                <a:latin typeface="Arial" panose="020B0604020202020204" pitchFamily="34" charset="0"/>
                <a:cs typeface="Arial" panose="020B0604020202020204" pitchFamily="34" charset="0"/>
              </a:rPr>
              <a:t>been frustrated with the pace of change in the past? If so, when?</a:t>
            </a:r>
            <a:endParaRPr lang="en-GB" sz="2000" kern="1400" dirty="0" smtClean="0">
              <a:ln>
                <a:noFill/>
              </a:ln>
              <a:solidFill>
                <a:srgbClr val="000000"/>
              </a:solidFill>
              <a:effectLst/>
              <a:latin typeface="Arial" panose="020B0604020202020204" pitchFamily="34" charset="0"/>
              <a:cs typeface="Arial" panose="020B0604020202020204" pitchFamily="34" charset="0"/>
            </a:endParaRPr>
          </a:p>
          <a:p>
            <a:pPr marL="359994" indent="-359994">
              <a:lnSpc>
                <a:spcPct val="150000"/>
              </a:lnSpc>
              <a:buFont typeface="Arial" panose="020B0604020202020204" pitchFamily="34" charset="0"/>
              <a:buChar char="•"/>
            </a:pPr>
            <a:r>
              <a:rPr lang="en-GB" sz="2000" kern="1400" dirty="0" smtClean="0">
                <a:solidFill>
                  <a:srgbClr val="000000"/>
                </a:solidFill>
                <a:latin typeface="Arial" panose="020B0604020202020204" pitchFamily="34" charset="0"/>
                <a:cs typeface="Arial" panose="020B0604020202020204" pitchFamily="34" charset="0"/>
              </a:rPr>
              <a:t>How </a:t>
            </a:r>
            <a:r>
              <a:rPr lang="en-GB" sz="2000" kern="1400" dirty="0">
                <a:solidFill>
                  <a:srgbClr val="000000"/>
                </a:solidFill>
                <a:latin typeface="Arial" panose="020B0604020202020204" pitchFamily="34" charset="0"/>
                <a:cs typeface="Arial" panose="020B0604020202020204" pitchFamily="34" charset="0"/>
              </a:rPr>
              <a:t>do we resist getting fatigued when the change we want takes a long time? How might our faith help with this?</a:t>
            </a:r>
            <a:endParaRPr lang="en-GB" sz="2000" kern="1400" dirty="0" smtClean="0">
              <a:ln>
                <a:noFill/>
              </a:ln>
              <a:solidFill>
                <a:srgbClr val="000000"/>
              </a:solidFill>
              <a:effectLst/>
              <a:latin typeface="Arial" panose="020B0604020202020204" pitchFamily="34" charset="0"/>
              <a:cs typeface="Arial" panose="020B0604020202020204" pitchFamily="34" charset="0"/>
            </a:endParaRPr>
          </a:p>
          <a:p>
            <a:pPr marL="359994" indent="-359994">
              <a:lnSpc>
                <a:spcPct val="150000"/>
              </a:lnSpc>
              <a:buFont typeface="Arial" panose="020B0604020202020204" pitchFamily="34" charset="0"/>
              <a:buChar char="•"/>
            </a:pPr>
            <a:r>
              <a:rPr lang="en-GB" sz="2000" kern="1400" dirty="0" smtClean="0">
                <a:solidFill>
                  <a:srgbClr val="000000"/>
                </a:solidFill>
                <a:latin typeface="Arial" panose="020B0604020202020204" pitchFamily="34" charset="0"/>
                <a:cs typeface="Arial" panose="020B0604020202020204" pitchFamily="34" charset="0"/>
              </a:rPr>
              <a:t>How </a:t>
            </a:r>
            <a:r>
              <a:rPr lang="en-GB" sz="2000" kern="1400" dirty="0">
                <a:solidFill>
                  <a:srgbClr val="000000"/>
                </a:solidFill>
                <a:latin typeface="Arial" panose="020B0604020202020204" pitchFamily="34" charset="0"/>
                <a:cs typeface="Arial" panose="020B0604020202020204" pitchFamily="34" charset="0"/>
              </a:rPr>
              <a:t>might understanding why change is slow help us when we want to bring about change?</a:t>
            </a:r>
            <a:endParaRPr lang="en-GB" sz="2000" kern="1400" dirty="0" smtClean="0">
              <a:ln>
                <a:noFill/>
              </a:ln>
              <a:solidFill>
                <a:srgbClr val="000000"/>
              </a:solidFill>
              <a:effectLst/>
              <a:latin typeface="Arial" panose="020B0604020202020204" pitchFamily="34" charset="0"/>
              <a:cs typeface="Arial" panose="020B0604020202020204" pitchFamily="34" charset="0"/>
            </a:endParaRPr>
          </a:p>
          <a:p>
            <a:pPr marL="359994" indent="-359994">
              <a:lnSpc>
                <a:spcPct val="150000"/>
              </a:lnSpc>
              <a:spcAft>
                <a:spcPts val="600"/>
              </a:spcAft>
              <a:buFont typeface="Arial" panose="020B0604020202020204" pitchFamily="34" charset="0"/>
              <a:buChar char="•"/>
            </a:pPr>
            <a:r>
              <a:rPr lang="en-GB" sz="2000" kern="1400" dirty="0" smtClean="0">
                <a:solidFill>
                  <a:srgbClr val="000000"/>
                </a:solidFill>
                <a:latin typeface="Arial" panose="020B0604020202020204" pitchFamily="34" charset="0"/>
                <a:cs typeface="Arial" panose="020B0604020202020204" pitchFamily="34" charset="0"/>
              </a:rPr>
              <a:t>Read </a:t>
            </a:r>
            <a:r>
              <a:rPr lang="en-GB" sz="2000" kern="1400" dirty="0">
                <a:solidFill>
                  <a:srgbClr val="000000"/>
                </a:solidFill>
                <a:latin typeface="Arial" panose="020B0604020202020204" pitchFamily="34" charset="0"/>
                <a:cs typeface="Arial" panose="020B0604020202020204" pitchFamily="34" charset="0"/>
              </a:rPr>
              <a:t>together: </a:t>
            </a:r>
            <a:r>
              <a:rPr lang="en-GB" sz="2000" b="1" kern="1400" dirty="0">
                <a:solidFill>
                  <a:srgbClr val="C0264C"/>
                </a:solidFill>
                <a:latin typeface="Arial" panose="020B0604020202020204" pitchFamily="34" charset="0"/>
                <a:cs typeface="Arial" panose="020B0604020202020204" pitchFamily="34" charset="0"/>
              </a:rPr>
              <a:t>Acts 15: 1-21</a:t>
            </a:r>
            <a:r>
              <a:rPr lang="en-GB" sz="2000" kern="1400" dirty="0">
                <a:solidFill>
                  <a:srgbClr val="000000"/>
                </a:solidFill>
                <a:latin typeface="Arial" panose="020B0604020202020204" pitchFamily="34" charset="0"/>
                <a:cs typeface="Arial" panose="020B0604020202020204" pitchFamily="34" charset="0"/>
              </a:rPr>
              <a:t>. What might this tell us about overcoming resistance to change?</a:t>
            </a:r>
            <a:endParaRPr lang="en-GB" sz="20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pPr>
            <a:r>
              <a:rPr lang="en-GB" kern="1400" dirty="0">
                <a:solidFill>
                  <a:srgbClr val="000000"/>
                </a:solidFill>
                <a:latin typeface="Montserrat Medium" panose="00000600000000000000" pitchFamily="50" charset="0"/>
              </a:rPr>
              <a:t> </a:t>
            </a:r>
            <a:endParaRPr lang="en-GB" sz="800" kern="1400" dirty="0" smtClean="0">
              <a:ln>
                <a:noFill/>
              </a:ln>
              <a:solidFill>
                <a:srgbClr val="000000"/>
              </a:solidFill>
              <a:effectLst/>
              <a:latin typeface="Montserrat Medium" panose="00000600000000000000" pitchFamily="50" charset="0"/>
            </a:endParaRPr>
          </a:p>
          <a:p>
            <a:pPr>
              <a:lnSpc>
                <a:spcPct val="119000"/>
              </a:lnSpc>
              <a:spcAft>
                <a:spcPts val="800"/>
              </a:spcAft>
            </a:pPr>
            <a:r>
              <a:rPr lang="en-GB" sz="2400" kern="1400" dirty="0" smtClean="0">
                <a:ln>
                  <a:noFill/>
                </a:ln>
                <a:solidFill>
                  <a:srgbClr val="000000"/>
                </a:solidFill>
                <a:effectLst/>
                <a:latin typeface="Montserrat Medium" panose="00000600000000000000" pitchFamily="50" charset="0"/>
              </a:rPr>
              <a:t> </a:t>
            </a:r>
            <a:endParaRPr lang="en-GB" sz="800" kern="1400" dirty="0" smtClean="0">
              <a:ln>
                <a:noFill/>
              </a:ln>
              <a:solidFill>
                <a:srgbClr val="000000"/>
              </a:solidFill>
              <a:effectLst/>
              <a:latin typeface="Montserrat Medium" panose="00000600000000000000" pitchFamily="50" charset="0"/>
            </a:endParaRPr>
          </a:p>
          <a:p>
            <a:pPr>
              <a:lnSpc>
                <a:spcPct val="119000"/>
              </a:lnSpc>
              <a:spcAft>
                <a:spcPts val="6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24060909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2895600" y="694885"/>
            <a:ext cx="5972355" cy="4827925"/>
          </a:xfrm>
          <a:prstGeom prst="rect">
            <a:avLst/>
          </a:prstGeom>
        </p:spPr>
        <p:txBody>
          <a:bodyPr wrap="square">
            <a:spAutoFit/>
          </a:bodyPr>
          <a:lstStyle/>
          <a:p>
            <a:pPr>
              <a:lnSpc>
                <a:spcPct val="150000"/>
              </a:lnSpc>
              <a:spcAft>
                <a:spcPts val="600"/>
              </a:spcAft>
            </a:pPr>
            <a:r>
              <a:rPr lang="en-GB" b="1" kern="1400" dirty="0" smtClean="0">
                <a:solidFill>
                  <a:schemeClr val="accent1"/>
                </a:solidFill>
                <a:latin typeface="Arial Black" panose="020B0A04020102020204" pitchFamily="34" charset="0"/>
              </a:rPr>
              <a:t>Prayer</a:t>
            </a:r>
          </a:p>
          <a:p>
            <a:pPr>
              <a:lnSpc>
                <a:spcPct val="150000"/>
              </a:lnSpc>
              <a:spcAft>
                <a:spcPts val="600"/>
              </a:spcAft>
            </a:pPr>
            <a:endParaRPr lang="en-GB" sz="800" kern="1400" dirty="0" smtClean="0">
              <a:ln>
                <a:noFill/>
              </a:ln>
              <a:solidFill>
                <a:schemeClr val="accent1"/>
              </a:solidFill>
              <a:effectLst/>
              <a:latin typeface="Arial" panose="020B0604020202020204" pitchFamily="34" charset="0"/>
              <a:cs typeface="Arial" panose="020B0604020202020204" pitchFamily="34" charset="0"/>
            </a:endParaRPr>
          </a:p>
          <a:p>
            <a:pPr>
              <a:lnSpc>
                <a:spcPct val="119000"/>
              </a:lnSpc>
              <a:spcAft>
                <a:spcPts val="600"/>
              </a:spcAft>
            </a:pPr>
            <a:r>
              <a:rPr lang="en-GB" kern="1400" dirty="0" smtClean="0">
                <a:ln>
                  <a:noFill/>
                </a:ln>
                <a:solidFill>
                  <a:srgbClr val="000000"/>
                </a:solidFill>
                <a:effectLst/>
                <a:latin typeface="Arial" panose="020B0604020202020204" pitchFamily="34" charset="0"/>
                <a:cs typeface="Arial" panose="020B0604020202020204" pitchFamily="34" charset="0"/>
              </a:rPr>
              <a:t>Unchanging God,</a:t>
            </a:r>
          </a:p>
          <a:p>
            <a:pPr>
              <a:lnSpc>
                <a:spcPct val="119000"/>
              </a:lnSpc>
              <a:spcAft>
                <a:spcPts val="600"/>
              </a:spcAft>
            </a:pPr>
            <a:r>
              <a:rPr lang="en-GB" kern="1400" dirty="0" smtClean="0">
                <a:ln>
                  <a:noFill/>
                </a:ln>
                <a:solidFill>
                  <a:srgbClr val="000000"/>
                </a:solidFill>
                <a:effectLst/>
                <a:latin typeface="Arial" panose="020B0604020202020204" pitchFamily="34" charset="0"/>
                <a:cs typeface="Arial" panose="020B0604020202020204" pitchFamily="34" charset="0"/>
              </a:rPr>
              <a:t>While your steadfast love remains the same, the context we live in changes rapidly, and often requires us to change with it.</a:t>
            </a:r>
          </a:p>
          <a:p>
            <a:pPr>
              <a:lnSpc>
                <a:spcPct val="119000"/>
              </a:lnSpc>
              <a:spcAft>
                <a:spcPts val="600"/>
              </a:spcAft>
            </a:pPr>
            <a:r>
              <a:rPr lang="en-GB" kern="1400" dirty="0" smtClean="0">
                <a:ln>
                  <a:noFill/>
                </a:ln>
                <a:solidFill>
                  <a:srgbClr val="000000"/>
                </a:solidFill>
                <a:effectLst/>
                <a:latin typeface="Arial" panose="020B0604020202020204" pitchFamily="34" charset="0"/>
                <a:cs typeface="Arial" panose="020B0604020202020204" pitchFamily="34" charset="0"/>
              </a:rPr>
              <a:t>When the status quo is failing, grant us perception.</a:t>
            </a:r>
          </a:p>
          <a:p>
            <a:pPr>
              <a:lnSpc>
                <a:spcPct val="119000"/>
              </a:lnSpc>
              <a:spcAft>
                <a:spcPts val="600"/>
              </a:spcAft>
            </a:pPr>
            <a:r>
              <a:rPr lang="en-GB" kern="1400" dirty="0" smtClean="0">
                <a:ln>
                  <a:noFill/>
                </a:ln>
                <a:solidFill>
                  <a:srgbClr val="000000"/>
                </a:solidFill>
                <a:effectLst/>
                <a:latin typeface="Arial" panose="020B0604020202020204" pitchFamily="34" charset="0"/>
                <a:cs typeface="Arial" panose="020B0604020202020204" pitchFamily="34" charset="0"/>
              </a:rPr>
              <a:t>When change seems slow, grant us patience.</a:t>
            </a:r>
          </a:p>
          <a:p>
            <a:pPr>
              <a:lnSpc>
                <a:spcPct val="119000"/>
              </a:lnSpc>
              <a:spcAft>
                <a:spcPts val="600"/>
              </a:spcAft>
            </a:pPr>
            <a:r>
              <a:rPr lang="en-GB" kern="1400" dirty="0" smtClean="0">
                <a:ln>
                  <a:noFill/>
                </a:ln>
                <a:solidFill>
                  <a:srgbClr val="000000"/>
                </a:solidFill>
                <a:effectLst/>
                <a:latin typeface="Arial" panose="020B0604020202020204" pitchFamily="34" charset="0"/>
                <a:cs typeface="Arial" panose="020B0604020202020204" pitchFamily="34" charset="0"/>
              </a:rPr>
              <a:t>When the system is frustrating, grant us perseverance.</a:t>
            </a:r>
          </a:p>
          <a:p>
            <a:pPr>
              <a:lnSpc>
                <a:spcPct val="119000"/>
              </a:lnSpc>
              <a:spcAft>
                <a:spcPts val="600"/>
              </a:spcAft>
            </a:pPr>
            <a:r>
              <a:rPr lang="en-GB" kern="1400" dirty="0" smtClean="0">
                <a:ln>
                  <a:noFill/>
                </a:ln>
                <a:solidFill>
                  <a:srgbClr val="000000"/>
                </a:solidFill>
                <a:effectLst/>
                <a:latin typeface="Arial" panose="020B0604020202020204" pitchFamily="34" charset="0"/>
                <a:cs typeface="Arial" panose="020B0604020202020204" pitchFamily="34" charset="0"/>
              </a:rPr>
              <a:t>Help us to seek the change you want to see, now and always,</a:t>
            </a:r>
          </a:p>
          <a:p>
            <a:pPr>
              <a:lnSpc>
                <a:spcPct val="119000"/>
              </a:lnSpc>
              <a:spcAft>
                <a:spcPts val="600"/>
              </a:spcAft>
            </a:pPr>
            <a:r>
              <a:rPr lang="en-GB" kern="1400" dirty="0" smtClean="0">
                <a:ln>
                  <a:noFill/>
                </a:ln>
                <a:solidFill>
                  <a:srgbClr val="000000"/>
                </a:solidFill>
                <a:effectLst/>
                <a:latin typeface="Arial" panose="020B0604020202020204" pitchFamily="34" charset="0"/>
                <a:cs typeface="Arial" panose="020B0604020202020204" pitchFamily="34" charset="0"/>
              </a:rPr>
              <a:t>Amen.</a:t>
            </a:r>
          </a:p>
          <a:p>
            <a:pPr>
              <a:lnSpc>
                <a:spcPct val="119000"/>
              </a:lnSpc>
              <a:spcAft>
                <a:spcPts val="600"/>
              </a:spcAft>
            </a:pP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2072368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2"/>
          <p:cNvPicPr>
            <a:picLocks noChangeAspect="1" noChangeArrowheads="1"/>
          </p:cNvPicPr>
          <p:nvPr/>
        </p:nvPicPr>
        <p:blipFill>
          <a:blip r:embed="rId2">
            <a:extLst>
              <a:ext uri="{28A0092B-C50C-407E-A947-70E740481C1C}">
                <a14:useLocalDpi xmlns:a14="http://schemas.microsoft.com/office/drawing/2010/main" val="0"/>
              </a:ext>
            </a:extLst>
          </a:blip>
          <a:srcRect t="61765" b="23360"/>
          <a:stretch>
            <a:fillRect/>
          </a:stretch>
        </p:blipFill>
        <p:spPr bwMode="auto">
          <a:xfrm>
            <a:off x="291976" y="374798"/>
            <a:ext cx="11608048" cy="1988840"/>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TextBox 4"/>
          <p:cNvSpPr txBox="1"/>
          <p:nvPr/>
        </p:nvSpPr>
        <p:spPr>
          <a:xfrm>
            <a:off x="2367232" y="672395"/>
            <a:ext cx="7457536" cy="1323439"/>
          </a:xfrm>
          <a:prstGeom prst="rect">
            <a:avLst/>
          </a:prstGeom>
          <a:noFill/>
        </p:spPr>
        <p:txBody>
          <a:bodyPr wrap="square" rtlCol="0">
            <a:spAutoFit/>
          </a:bodyPr>
          <a:lstStyle/>
          <a:p>
            <a:pPr algn="ctr"/>
            <a:r>
              <a:rPr lang="en-GB" sz="3200" dirty="0" smtClean="0">
                <a:solidFill>
                  <a:schemeClr val="bg1"/>
                </a:solidFill>
                <a:latin typeface="Arial Black" panose="020B0A04020102020204" pitchFamily="34" charset="0"/>
              </a:rPr>
              <a:t>How Change Happens</a:t>
            </a:r>
          </a:p>
          <a:p>
            <a:pPr algn="ctr"/>
            <a:endParaRPr lang="en-GB" sz="2400" dirty="0">
              <a:solidFill>
                <a:schemeClr val="bg1"/>
              </a:solidFill>
              <a:latin typeface="Arial Black" panose="020B0A04020102020204" pitchFamily="34" charset="0"/>
            </a:endParaRPr>
          </a:p>
          <a:p>
            <a:pPr algn="ctr"/>
            <a:r>
              <a:rPr lang="en-GB" sz="2400" dirty="0" smtClean="0">
                <a:solidFill>
                  <a:schemeClr val="bg1"/>
                </a:solidFill>
                <a:latin typeface="Arial Black" panose="020B0A04020102020204" pitchFamily="34" charset="0"/>
              </a:rPr>
              <a:t>Session 3: When does change happen?</a:t>
            </a:r>
            <a:endParaRPr lang="en-GB" sz="2400" dirty="0">
              <a:solidFill>
                <a:schemeClr val="bg1"/>
              </a:solidFill>
              <a:latin typeface="Arial Black" panose="020B0A040201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7" name="TextBox 6"/>
          <p:cNvSpPr txBox="1"/>
          <p:nvPr/>
        </p:nvSpPr>
        <p:spPr>
          <a:xfrm>
            <a:off x="1293963" y="2661235"/>
            <a:ext cx="9885872" cy="2535694"/>
          </a:xfrm>
          <a:prstGeom prst="rect">
            <a:avLst/>
          </a:prstGeom>
          <a:noFill/>
        </p:spPr>
        <p:txBody>
          <a:bodyPr wrap="square" rtlCol="0">
            <a:spAutoFit/>
          </a:bodyPr>
          <a:lstStyle/>
          <a:p>
            <a:pPr>
              <a:lnSpc>
                <a:spcPct val="150000"/>
              </a:lnSpc>
            </a:pPr>
            <a:r>
              <a:rPr lang="en-GB" b="1" dirty="0" smtClean="0">
                <a:solidFill>
                  <a:srgbClr val="FFC000"/>
                </a:solidFill>
                <a:latin typeface="Arial" panose="020B0604020202020204" pitchFamily="34" charset="0"/>
                <a:cs typeface="Arial" panose="020B0604020202020204" pitchFamily="34" charset="0"/>
              </a:rPr>
              <a:t>This session will include: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Opening Activity: The Pitch</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Video: When does change happen?</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Case Studies: American civil nuclear power policy</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Discussion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Prayer</a:t>
            </a:r>
          </a:p>
        </p:txBody>
      </p:sp>
    </p:spTree>
    <p:extLst>
      <p:ext uri="{BB962C8B-B14F-4D97-AF65-F5344CB8AC3E}">
        <p14:creationId xmlns:p14="http://schemas.microsoft.com/office/powerpoint/2010/main" val="3773051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819509" y="1473667"/>
            <a:ext cx="10161917" cy="3685945"/>
          </a:xfrm>
          <a:prstGeom prst="rect">
            <a:avLst/>
          </a:prstGeom>
        </p:spPr>
        <p:txBody>
          <a:bodyPr wrap="square">
            <a:spAutoFit/>
          </a:bodyPr>
          <a:lstStyle/>
          <a:p>
            <a:pPr>
              <a:lnSpc>
                <a:spcPct val="150000"/>
              </a:lnSpc>
              <a:spcAft>
                <a:spcPts val="600"/>
              </a:spcAft>
            </a:pPr>
            <a:r>
              <a:rPr lang="en-GB" b="1" kern="1400" dirty="0" smtClean="0">
                <a:solidFill>
                  <a:srgbClr val="F7A001"/>
                </a:solidFill>
                <a:latin typeface="Arial" panose="020B0604020202020204" pitchFamily="34" charset="0"/>
                <a:cs typeface="Arial" panose="020B0604020202020204" pitchFamily="34" charset="0"/>
              </a:rPr>
              <a:t>You will need: </a:t>
            </a:r>
            <a:r>
              <a:rPr lang="en-GB" kern="1400" dirty="0" smtClean="0">
                <a:latin typeface="Arial" panose="020B0604020202020204" pitchFamily="34" charset="0"/>
                <a:cs typeface="Arial" panose="020B0604020202020204" pitchFamily="34" charset="0"/>
              </a:rPr>
              <a:t>A team of decision makers, and a team of presenters.</a:t>
            </a:r>
          </a:p>
          <a:p>
            <a:pPr>
              <a:lnSpc>
                <a:spcPct val="150000"/>
              </a:lnSpc>
              <a:spcAft>
                <a:spcPts val="600"/>
              </a:spcAft>
            </a:pPr>
            <a:r>
              <a:rPr lang="en-GB" b="1" kern="1400" dirty="0" smtClean="0">
                <a:solidFill>
                  <a:srgbClr val="F7A001"/>
                </a:solidFill>
                <a:latin typeface="Arial" panose="020B0604020202020204" pitchFamily="34" charset="0"/>
                <a:cs typeface="Arial" panose="020B0604020202020204" pitchFamily="34" charset="0"/>
              </a:rPr>
              <a:t>The </a:t>
            </a:r>
            <a:r>
              <a:rPr lang="en-GB" b="1" kern="1400" dirty="0">
                <a:solidFill>
                  <a:srgbClr val="F7A001"/>
                </a:solidFill>
                <a:latin typeface="Arial" panose="020B0604020202020204" pitchFamily="34" charset="0"/>
                <a:cs typeface="Arial" panose="020B0604020202020204" pitchFamily="34" charset="0"/>
              </a:rPr>
              <a:t>pitches:</a:t>
            </a:r>
            <a:endParaRPr lang="en-GB" sz="800" b="1"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spcAft>
                <a:spcPts val="600"/>
              </a:spcAft>
            </a:pPr>
            <a:r>
              <a:rPr lang="en-GB" b="1" kern="1400" dirty="0">
                <a:solidFill>
                  <a:srgbClr val="000000"/>
                </a:solidFill>
                <a:latin typeface="Arial" panose="020B0604020202020204" pitchFamily="34" charset="0"/>
                <a:cs typeface="Arial" panose="020B0604020202020204" pitchFamily="34" charset="0"/>
              </a:rPr>
              <a:t>Pitch One: </a:t>
            </a:r>
            <a:r>
              <a:rPr lang="en-GB" kern="1400" dirty="0">
                <a:solidFill>
                  <a:srgbClr val="000000"/>
                </a:solidFill>
                <a:latin typeface="Arial" panose="020B0604020202020204" pitchFamily="34" charset="0"/>
                <a:cs typeface="Arial" panose="020B0604020202020204" pitchFamily="34" charset="0"/>
              </a:rPr>
              <a:t>The Church should get chickens</a:t>
            </a:r>
            <a:endParaRPr lang="en-GB" sz="8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spcAft>
                <a:spcPts val="600"/>
              </a:spcAft>
            </a:pPr>
            <a:r>
              <a:rPr lang="en-GB" b="1" kern="1400" dirty="0">
                <a:solidFill>
                  <a:srgbClr val="000000"/>
                </a:solidFill>
                <a:latin typeface="Arial" panose="020B0604020202020204" pitchFamily="34" charset="0"/>
                <a:cs typeface="Arial" panose="020B0604020202020204" pitchFamily="34" charset="0"/>
              </a:rPr>
              <a:t>Pitch two: </a:t>
            </a:r>
            <a:r>
              <a:rPr lang="en-GB" kern="1400" dirty="0">
                <a:solidFill>
                  <a:srgbClr val="000000"/>
                </a:solidFill>
                <a:latin typeface="Arial" panose="020B0604020202020204" pitchFamily="34" charset="0"/>
                <a:cs typeface="Arial" panose="020B0604020202020204" pitchFamily="34" charset="0"/>
              </a:rPr>
              <a:t>Every August the church services should be held outside.</a:t>
            </a:r>
            <a:endParaRPr lang="en-GB" sz="8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spcAft>
                <a:spcPts val="600"/>
              </a:spcAft>
            </a:pPr>
            <a:r>
              <a:rPr lang="en-GB" b="1" kern="1400" dirty="0">
                <a:solidFill>
                  <a:srgbClr val="000000"/>
                </a:solidFill>
                <a:latin typeface="Arial" panose="020B0604020202020204" pitchFamily="34" charset="0"/>
                <a:cs typeface="Arial" panose="020B0604020202020204" pitchFamily="34" charset="0"/>
              </a:rPr>
              <a:t>Pitch three: </a:t>
            </a:r>
            <a:r>
              <a:rPr lang="en-GB" kern="1400" dirty="0">
                <a:solidFill>
                  <a:srgbClr val="000000"/>
                </a:solidFill>
                <a:latin typeface="Arial" panose="020B0604020202020204" pitchFamily="34" charset="0"/>
                <a:cs typeface="Arial" panose="020B0604020202020204" pitchFamily="34" charset="0"/>
              </a:rPr>
              <a:t>Doughnuts should be served with the tea and coffee after church. </a:t>
            </a:r>
            <a:endParaRPr lang="en-GB" sz="8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spcAft>
                <a:spcPts val="600"/>
              </a:spcAft>
            </a:pPr>
            <a:r>
              <a:rPr lang="en-GB" b="1" kern="1400" dirty="0">
                <a:solidFill>
                  <a:srgbClr val="000000"/>
                </a:solidFill>
                <a:latin typeface="Arial" panose="020B0604020202020204" pitchFamily="34" charset="0"/>
                <a:cs typeface="Arial" panose="020B0604020202020204" pitchFamily="34" charset="0"/>
              </a:rPr>
              <a:t>Pitch four</a:t>
            </a:r>
            <a:r>
              <a:rPr lang="en-GB" kern="1400" dirty="0">
                <a:solidFill>
                  <a:srgbClr val="000000"/>
                </a:solidFill>
                <a:latin typeface="Arial" panose="020B0604020202020204" pitchFamily="34" charset="0"/>
                <a:cs typeface="Arial" panose="020B0604020202020204" pitchFamily="34" charset="0"/>
              </a:rPr>
              <a:t>: The church should host a monthly board games evening.</a:t>
            </a:r>
            <a:endParaRPr lang="en-GB" sz="8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spcAft>
                <a:spcPts val="600"/>
              </a:spcAft>
            </a:pPr>
            <a:r>
              <a:rPr lang="en-GB" b="1" kern="1400" dirty="0">
                <a:solidFill>
                  <a:srgbClr val="000000"/>
                </a:solidFill>
                <a:latin typeface="Arial" panose="020B0604020202020204" pitchFamily="34" charset="0"/>
                <a:cs typeface="Arial" panose="020B0604020202020204" pitchFamily="34" charset="0"/>
              </a:rPr>
              <a:t>Pitch five</a:t>
            </a:r>
            <a:r>
              <a:rPr lang="en-GB" kern="1400" dirty="0">
                <a:solidFill>
                  <a:srgbClr val="000000"/>
                </a:solidFill>
                <a:latin typeface="Arial" panose="020B0604020202020204" pitchFamily="34" charset="0"/>
                <a:cs typeface="Arial" panose="020B0604020202020204" pitchFamily="34" charset="0"/>
              </a:rPr>
              <a:t>: This year’s nativity play should be a musical.</a:t>
            </a:r>
            <a:endParaRPr lang="en-GB" sz="8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Box 4"/>
          <p:cNvSpPr txBox="1"/>
          <p:nvPr/>
        </p:nvSpPr>
        <p:spPr>
          <a:xfrm>
            <a:off x="819509" y="545291"/>
            <a:ext cx="9661585" cy="584775"/>
          </a:xfrm>
          <a:prstGeom prst="rect">
            <a:avLst/>
          </a:prstGeom>
          <a:noFill/>
        </p:spPr>
        <p:txBody>
          <a:bodyPr wrap="square" rtlCol="0">
            <a:spAutoFit/>
          </a:bodyPr>
          <a:lstStyle/>
          <a:p>
            <a:r>
              <a:rPr lang="en-GB" sz="3200" b="1" dirty="0" smtClean="0">
                <a:solidFill>
                  <a:srgbClr val="FFC000"/>
                </a:solidFill>
                <a:latin typeface="Arial Black" panose="020B0A04020102020204" pitchFamily="34" charset="0"/>
              </a:rPr>
              <a:t>The Pitch</a:t>
            </a:r>
            <a:endParaRPr lang="en-GB" sz="3200" b="1" dirty="0">
              <a:solidFill>
                <a:srgbClr val="FFC000"/>
              </a:solidFill>
              <a:latin typeface="Arial Black" panose="020B0A04020102020204" pitchFamily="34" charset="0"/>
            </a:endParaRPr>
          </a:p>
        </p:txBody>
      </p:sp>
      <p:sp>
        <p:nvSpPr>
          <p:cNvPr id="7"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806138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2"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Montserrat ExtraBold" panose="00000900000000000000" pitchFamily="50" charset="0"/>
              </a:rPr>
              <a:t>How does change really happen?</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pic>
        <p:nvPicPr>
          <p:cNvPr id="3" name="iAKh3KExxGY"/>
          <p:cNvPicPr>
            <a:picLocks noRot="1" noChangeAspect="1"/>
          </p:cNvPicPr>
          <p:nvPr>
            <a:videoFile r:link="rId1"/>
          </p:nvPr>
        </p:nvPicPr>
        <p:blipFill>
          <a:blip r:embed="rId4"/>
          <a:stretch>
            <a:fillRect/>
          </a:stretch>
        </p:blipFill>
        <p:spPr>
          <a:xfrm>
            <a:off x="1588698" y="661538"/>
            <a:ext cx="9014604" cy="5070714"/>
          </a:xfrm>
          <a:prstGeom prst="rect">
            <a:avLst/>
          </a:prstGeom>
        </p:spPr>
      </p:pic>
    </p:spTree>
    <p:extLst>
      <p:ext uri="{BB962C8B-B14F-4D97-AF65-F5344CB8AC3E}">
        <p14:creationId xmlns:p14="http://schemas.microsoft.com/office/powerpoint/2010/main" val="3708669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759124" y="814176"/>
            <a:ext cx="10636370" cy="4214295"/>
          </a:xfrm>
          <a:prstGeom prst="rect">
            <a:avLst/>
          </a:prstGeom>
        </p:spPr>
        <p:txBody>
          <a:bodyPr wrap="square">
            <a:spAutoFit/>
          </a:bodyPr>
          <a:lstStyle/>
          <a:p>
            <a:pPr>
              <a:lnSpc>
                <a:spcPct val="150000"/>
              </a:lnSpc>
              <a:spcAft>
                <a:spcPts val="600"/>
              </a:spcAft>
            </a:pPr>
            <a:r>
              <a:rPr lang="en-GB" sz="2000" b="1" kern="1400" dirty="0" smtClean="0">
                <a:ln>
                  <a:noFill/>
                </a:ln>
                <a:solidFill>
                  <a:srgbClr val="F7A001"/>
                </a:solidFill>
                <a:effectLst/>
                <a:latin typeface="Arial Black" panose="020B0A04020102020204" pitchFamily="34" charset="0"/>
              </a:rPr>
              <a:t>Case Study: American civil nuclear power policy</a:t>
            </a:r>
            <a:endParaRPr lang="en-GB" sz="800" kern="1400" dirty="0" smtClean="0">
              <a:ln>
                <a:noFill/>
              </a:ln>
              <a:solidFill>
                <a:srgbClr val="000000"/>
              </a:solidFill>
              <a:effectLst/>
              <a:latin typeface="Arial Black" panose="020B0A04020102020204" pitchFamily="34" charset="0"/>
            </a:endParaRPr>
          </a:p>
          <a:p>
            <a:pPr>
              <a:lnSpc>
                <a:spcPct val="150000"/>
              </a:lnSpc>
            </a:pPr>
            <a:r>
              <a:rPr lang="en-GB" sz="1400" kern="1400" dirty="0">
                <a:solidFill>
                  <a:srgbClr val="000000"/>
                </a:solidFill>
                <a:latin typeface="Arial" panose="020B0604020202020204" pitchFamily="34" charset="0"/>
                <a:cs typeface="Arial" panose="020B0604020202020204" pitchFamily="34" charset="0"/>
              </a:rPr>
              <a:t>Initially when nuclear power was introduced after World War 2, there were minimal opposing voices. In fact, Nuclear power seen as representing technological progress. This was the dominant policy image until the 1970s, when National Unions and environmental activists began to challenge it, raising concerns that nuclear power was a danger to the environment. These concerns were then backed by many scientific experts, who questioned the safety of nuclear power. Their backing gave these claims greater credibility, since they could not simply be dismissed as disgruntled activists. The Unions and environmental activists saw this new scientific thinking as a window of opportunity to further their concerns. They disseminated this new message through popular media in order to change the public perception of the policy. Through these efforts, this new policy image gained the attention of congress, courts, local government and regulatory bodies, exerting pressure on them and resulting in regulatory change in nuclear power policy. </a:t>
            </a:r>
            <a:endParaRPr lang="en-GB" sz="14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spcAft>
                <a:spcPts val="800"/>
              </a:spcAft>
            </a:pPr>
            <a:r>
              <a:rPr lang="en-GB" sz="1400" b="1" i="1" kern="1400" dirty="0">
                <a:solidFill>
                  <a:srgbClr val="FFC000"/>
                </a:solidFill>
                <a:latin typeface="Arial" panose="020B0604020202020204" pitchFamily="34" charset="0"/>
                <a:cs typeface="Arial" panose="020B0604020202020204" pitchFamily="34" charset="0"/>
              </a:rPr>
              <a:t> </a:t>
            </a:r>
            <a:endParaRPr lang="en-GB" sz="1400" b="1" kern="1400" dirty="0" smtClean="0">
              <a:ln>
                <a:noFill/>
              </a:ln>
              <a:solidFill>
                <a:srgbClr val="FFC000"/>
              </a:solidFill>
              <a:effectLst/>
              <a:latin typeface="Arial" panose="020B0604020202020204" pitchFamily="34" charset="0"/>
              <a:cs typeface="Arial" panose="020B0604020202020204" pitchFamily="34" charset="0"/>
            </a:endParaRPr>
          </a:p>
          <a:p>
            <a:pPr>
              <a:lnSpc>
                <a:spcPct val="150000"/>
              </a:lnSpc>
              <a:spcAft>
                <a:spcPts val="800"/>
              </a:spcAft>
            </a:pPr>
            <a:r>
              <a:rPr lang="en-GB" sz="1400" b="1" i="1" kern="1400" dirty="0">
                <a:solidFill>
                  <a:srgbClr val="FFC000"/>
                </a:solidFill>
                <a:latin typeface="Arial" panose="020B0604020202020204" pitchFamily="34" charset="0"/>
                <a:cs typeface="Arial" panose="020B0604020202020204" pitchFamily="34" charset="0"/>
              </a:rPr>
              <a:t>Can you think of other examples of when the framing of an issue has led to policy change?</a:t>
            </a:r>
            <a:endParaRPr lang="en-GB" sz="1400" b="1" kern="1400" dirty="0" smtClean="0">
              <a:ln>
                <a:noFill/>
              </a:ln>
              <a:solidFill>
                <a:srgbClr val="FFC000"/>
              </a:solidFill>
              <a:effectLst/>
              <a:latin typeface="Arial" panose="020B0604020202020204" pitchFamily="34" charset="0"/>
              <a:cs typeface="Arial" panose="020B0604020202020204" pitchFamily="34" charset="0"/>
            </a:endParaRPr>
          </a:p>
          <a:p>
            <a:pPr>
              <a:lnSpc>
                <a:spcPct val="119000"/>
              </a:lnSpc>
              <a:spcAft>
                <a:spcPts val="6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413607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1199072" y="701275"/>
            <a:ext cx="9739222" cy="4867807"/>
          </a:xfrm>
          <a:prstGeom prst="rect">
            <a:avLst/>
          </a:prstGeom>
        </p:spPr>
        <p:txBody>
          <a:bodyPr wrap="square">
            <a:spAutoFit/>
          </a:bodyPr>
          <a:lstStyle/>
          <a:p>
            <a:pPr>
              <a:lnSpc>
                <a:spcPct val="119000"/>
              </a:lnSpc>
              <a:spcAft>
                <a:spcPts val="600"/>
              </a:spcAft>
            </a:pPr>
            <a:r>
              <a:rPr lang="en-GB" sz="2000" b="1" kern="1400" dirty="0" smtClean="0">
                <a:ln>
                  <a:noFill/>
                </a:ln>
                <a:solidFill>
                  <a:srgbClr val="FFC000"/>
                </a:solidFill>
                <a:effectLst/>
                <a:latin typeface="Arial Black" panose="020B0A04020102020204" pitchFamily="34" charset="0"/>
              </a:rPr>
              <a:t>Discussion Questions</a:t>
            </a:r>
          </a:p>
          <a:p>
            <a:r>
              <a:rPr lang="en-GB" dirty="0">
                <a:latin typeface="Arial" panose="020B0604020202020204" pitchFamily="34" charset="0"/>
                <a:cs typeface="Arial" panose="020B0604020202020204" pitchFamily="34" charset="0"/>
              </a:rPr>
              <a:t>Think about a few policy areas that are important to members of your group and discuss these questions: </a:t>
            </a:r>
          </a:p>
          <a:p>
            <a:r>
              <a:rPr lang="en-GB" sz="2000" dirty="0">
                <a:latin typeface="Arial" panose="020B0604020202020204" pitchFamily="34" charset="0"/>
                <a:cs typeface="Arial" panose="020B0604020202020204" pitchFamily="34" charset="0"/>
              </a:rPr>
              <a:t> </a:t>
            </a:r>
            <a:endParaRPr lang="en-GB" sz="2000" kern="1400" dirty="0" smtClean="0">
              <a:ln>
                <a:noFill/>
              </a:ln>
              <a:solidFill>
                <a:srgbClr val="FFC000"/>
              </a:solidFill>
              <a:effectLst/>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What </a:t>
            </a:r>
            <a:r>
              <a:rPr lang="en-GB" dirty="0">
                <a:latin typeface="Arial" panose="020B0604020202020204" pitchFamily="34" charset="0"/>
                <a:cs typeface="Arial" panose="020B0604020202020204" pitchFamily="34" charset="0"/>
              </a:rPr>
              <a:t>might a window of opportunity look like for this policy area?</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What </a:t>
            </a:r>
            <a:r>
              <a:rPr lang="en-GB" dirty="0">
                <a:latin typeface="Arial" panose="020B0604020202020204" pitchFamily="34" charset="0"/>
                <a:cs typeface="Arial" panose="020B0604020202020204" pitchFamily="34" charset="0"/>
              </a:rPr>
              <a:t>is the policy's overall image?—How do the public perceive this policy area? How do politicians perceive this policy area? How does the media cover this policy area?</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What </a:t>
            </a:r>
            <a:r>
              <a:rPr lang="en-GB" dirty="0">
                <a:latin typeface="Arial" panose="020B0604020202020204" pitchFamily="34" charset="0"/>
                <a:cs typeface="Arial" panose="020B0604020202020204" pitchFamily="34" charset="0"/>
              </a:rPr>
              <a:t>are the current dominant facts and values that are involved in shaping how this policy area is perceived?</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What </a:t>
            </a:r>
            <a:r>
              <a:rPr lang="en-GB" dirty="0">
                <a:latin typeface="Arial" panose="020B0604020202020204" pitchFamily="34" charset="0"/>
                <a:cs typeface="Arial" panose="020B0604020202020204" pitchFamily="34" charset="0"/>
              </a:rPr>
              <a:t>are the facts and values that we </a:t>
            </a:r>
            <a:r>
              <a:rPr lang="en-GB" i="1" dirty="0">
                <a:latin typeface="Arial" panose="020B0604020202020204" pitchFamily="34" charset="0"/>
                <a:cs typeface="Arial" panose="020B0604020202020204" pitchFamily="34" charset="0"/>
              </a:rPr>
              <a:t>want</a:t>
            </a:r>
            <a:r>
              <a:rPr lang="en-GB" dirty="0">
                <a:latin typeface="Arial" panose="020B0604020202020204" pitchFamily="34" charset="0"/>
                <a:cs typeface="Arial" panose="020B0604020202020204" pitchFamily="34" charset="0"/>
              </a:rPr>
              <a:t> to shape the way this policy area is perceived?</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What </a:t>
            </a:r>
            <a:r>
              <a:rPr lang="en-GB" dirty="0">
                <a:latin typeface="Arial" panose="020B0604020202020204" pitchFamily="34" charset="0"/>
                <a:cs typeface="Arial" panose="020B0604020202020204" pitchFamily="34" charset="0"/>
              </a:rPr>
              <a:t>might our faith have to say about this policy area? How can we frame this in a way that would appeal beyond the church without losing our distinctively Christian voice? </a:t>
            </a:r>
          </a:p>
          <a:p>
            <a:pPr>
              <a:lnSpc>
                <a:spcPct val="119000"/>
              </a:lnSpc>
              <a:spcAft>
                <a:spcPts val="6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7"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20371623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2921480" y="605157"/>
            <a:ext cx="6438181" cy="4439998"/>
          </a:xfrm>
          <a:prstGeom prst="rect">
            <a:avLst/>
          </a:prstGeom>
        </p:spPr>
        <p:txBody>
          <a:bodyPr wrap="square">
            <a:spAutoFit/>
          </a:bodyPr>
          <a:lstStyle/>
          <a:p>
            <a:pPr>
              <a:lnSpc>
                <a:spcPct val="150000"/>
              </a:lnSpc>
              <a:spcAft>
                <a:spcPts val="600"/>
              </a:spcAft>
            </a:pPr>
            <a:r>
              <a:rPr lang="en-GB" b="1" kern="1400" dirty="0" smtClean="0">
                <a:solidFill>
                  <a:srgbClr val="FFC000"/>
                </a:solidFill>
                <a:latin typeface="Arial Black" panose="020B0A04020102020204" pitchFamily="34" charset="0"/>
              </a:rPr>
              <a:t>Prayer</a:t>
            </a:r>
            <a:endParaRPr lang="en-GB" sz="1600" kern="1400" dirty="0" smtClean="0">
              <a:ln>
                <a:noFill/>
              </a:ln>
              <a:solidFill>
                <a:schemeClr val="accent1"/>
              </a:solidFill>
              <a:effectLst/>
              <a:latin typeface="Arial Black" panose="020B0A04020102020204" pitchFamily="34" charset="0"/>
            </a:endParaRPr>
          </a:p>
          <a:p>
            <a:pPr>
              <a:lnSpc>
                <a:spcPct val="150000"/>
              </a:lnSpc>
              <a:spcAft>
                <a:spcPts val="600"/>
              </a:spcAft>
            </a:pPr>
            <a:r>
              <a:rPr lang="en-GB" sz="1600" kern="1400" dirty="0" smtClean="0">
                <a:ln>
                  <a:noFill/>
                </a:ln>
                <a:solidFill>
                  <a:srgbClr val="000000"/>
                </a:solidFill>
                <a:effectLst/>
                <a:latin typeface="Arial" panose="020B0604020202020204" pitchFamily="34" charset="0"/>
                <a:cs typeface="Arial" panose="020B0604020202020204" pitchFamily="34" charset="0"/>
              </a:rPr>
              <a:t>Righteous God, </a:t>
            </a:r>
          </a:p>
          <a:p>
            <a:pPr>
              <a:lnSpc>
                <a:spcPct val="150000"/>
              </a:lnSpc>
              <a:spcAft>
                <a:spcPts val="600"/>
              </a:spcAft>
            </a:pPr>
            <a:r>
              <a:rPr lang="en-GB" sz="1600" kern="1400" dirty="0" smtClean="0">
                <a:ln>
                  <a:noFill/>
                </a:ln>
                <a:solidFill>
                  <a:srgbClr val="000000"/>
                </a:solidFill>
                <a:effectLst/>
                <a:latin typeface="Arial" panose="020B0604020202020204" pitchFamily="34" charset="0"/>
                <a:cs typeface="Arial" panose="020B0604020202020204" pitchFamily="34" charset="0"/>
              </a:rPr>
              <a:t>We thank you that you are a God of justice and are stirring in us hearts for change-making. </a:t>
            </a:r>
          </a:p>
          <a:p>
            <a:pPr>
              <a:lnSpc>
                <a:spcPct val="150000"/>
              </a:lnSpc>
              <a:spcAft>
                <a:spcPts val="600"/>
              </a:spcAft>
            </a:pPr>
            <a:r>
              <a:rPr lang="en-GB" sz="1600" kern="1400" dirty="0" smtClean="0">
                <a:ln>
                  <a:noFill/>
                </a:ln>
                <a:solidFill>
                  <a:srgbClr val="000000"/>
                </a:solidFill>
                <a:effectLst/>
                <a:latin typeface="Arial" panose="020B0604020202020204" pitchFamily="34" charset="0"/>
                <a:cs typeface="Arial" panose="020B0604020202020204" pitchFamily="34" charset="0"/>
              </a:rPr>
              <a:t>We pray for opportunities to speak up for justice and call for policy change. And as we speak up grant us your wisdom and guidance as we can speak with a distinctively Christian voice.</a:t>
            </a:r>
          </a:p>
          <a:p>
            <a:pPr>
              <a:lnSpc>
                <a:spcPct val="150000"/>
              </a:lnSpc>
              <a:spcAft>
                <a:spcPts val="600"/>
              </a:spcAft>
            </a:pPr>
            <a:r>
              <a:rPr lang="en-GB" sz="1600" kern="1400" dirty="0" smtClean="0">
                <a:ln>
                  <a:noFill/>
                </a:ln>
                <a:solidFill>
                  <a:srgbClr val="000000"/>
                </a:solidFill>
                <a:effectLst/>
                <a:latin typeface="Arial" panose="020B0604020202020204" pitchFamily="34" charset="0"/>
                <a:cs typeface="Arial" panose="020B0604020202020204" pitchFamily="34" charset="0"/>
              </a:rPr>
              <a:t>Enable us to be your hands and feet in the political sphere, so that we can live in a world characterised by peace, justice and love. </a:t>
            </a:r>
          </a:p>
          <a:p>
            <a:pPr>
              <a:lnSpc>
                <a:spcPct val="150000"/>
              </a:lnSpc>
              <a:spcAft>
                <a:spcPts val="600"/>
              </a:spcAft>
            </a:pPr>
            <a:r>
              <a:rPr lang="en-GB" sz="1600" kern="1400" dirty="0" smtClean="0">
                <a:ln>
                  <a:noFill/>
                </a:ln>
                <a:solidFill>
                  <a:srgbClr val="000000"/>
                </a:solidFill>
                <a:effectLst/>
                <a:latin typeface="Arial" panose="020B0604020202020204" pitchFamily="34" charset="0"/>
                <a:cs typeface="Arial" panose="020B0604020202020204" pitchFamily="34" charset="0"/>
              </a:rPr>
              <a:t>Amen </a:t>
            </a:r>
          </a:p>
          <a:p>
            <a:pPr>
              <a:lnSpc>
                <a:spcPct val="119000"/>
              </a:lnSpc>
              <a:spcAft>
                <a:spcPts val="600"/>
              </a:spcAft>
            </a:pP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050191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2"/>
          <p:cNvPicPr>
            <a:picLocks noChangeAspect="1" noChangeArrowheads="1"/>
          </p:cNvPicPr>
          <p:nvPr/>
        </p:nvPicPr>
        <p:blipFill>
          <a:blip r:embed="rId2">
            <a:extLst>
              <a:ext uri="{28A0092B-C50C-407E-A947-70E740481C1C}">
                <a14:useLocalDpi xmlns:a14="http://schemas.microsoft.com/office/drawing/2010/main" val="0"/>
              </a:ext>
            </a:extLst>
          </a:blip>
          <a:srcRect t="2374" b="81364"/>
          <a:stretch>
            <a:fillRect/>
          </a:stretch>
        </p:blipFill>
        <p:spPr bwMode="auto">
          <a:xfrm>
            <a:off x="202809" y="301925"/>
            <a:ext cx="11786383" cy="2165230"/>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TextBox 4"/>
          <p:cNvSpPr txBox="1"/>
          <p:nvPr/>
        </p:nvSpPr>
        <p:spPr>
          <a:xfrm>
            <a:off x="2367232" y="672395"/>
            <a:ext cx="7457536" cy="1323439"/>
          </a:xfrm>
          <a:prstGeom prst="rect">
            <a:avLst/>
          </a:prstGeom>
          <a:noFill/>
        </p:spPr>
        <p:txBody>
          <a:bodyPr wrap="square" rtlCol="0">
            <a:spAutoFit/>
          </a:bodyPr>
          <a:lstStyle/>
          <a:p>
            <a:pPr algn="ctr"/>
            <a:r>
              <a:rPr lang="en-GB" sz="3200" dirty="0" smtClean="0">
                <a:solidFill>
                  <a:schemeClr val="bg1"/>
                </a:solidFill>
                <a:latin typeface="Arial Black" panose="020B0A04020102020204" pitchFamily="34" charset="0"/>
              </a:rPr>
              <a:t>How Change Happens</a:t>
            </a:r>
          </a:p>
          <a:p>
            <a:pPr algn="ctr"/>
            <a:endParaRPr lang="en-GB" sz="2400" dirty="0">
              <a:solidFill>
                <a:schemeClr val="bg1"/>
              </a:solidFill>
              <a:latin typeface="Arial Black" panose="020B0A04020102020204" pitchFamily="34" charset="0"/>
            </a:endParaRPr>
          </a:p>
          <a:p>
            <a:pPr algn="ctr"/>
            <a:r>
              <a:rPr lang="en-GB" sz="2400" dirty="0" smtClean="0">
                <a:solidFill>
                  <a:schemeClr val="bg1"/>
                </a:solidFill>
                <a:latin typeface="Arial Black" panose="020B0A04020102020204" pitchFamily="34" charset="0"/>
              </a:rPr>
              <a:t>Session 4: Where does change happen?</a:t>
            </a:r>
            <a:endParaRPr lang="en-GB" sz="2400" dirty="0">
              <a:solidFill>
                <a:schemeClr val="bg1"/>
              </a:solidFill>
              <a:latin typeface="Arial Black" panose="020B0A040201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7" name="TextBox 6"/>
          <p:cNvSpPr txBox="1"/>
          <p:nvPr/>
        </p:nvSpPr>
        <p:spPr>
          <a:xfrm>
            <a:off x="1250831" y="2531839"/>
            <a:ext cx="9885872" cy="3831818"/>
          </a:xfrm>
          <a:prstGeom prst="rect">
            <a:avLst/>
          </a:prstGeom>
          <a:noFill/>
        </p:spPr>
        <p:txBody>
          <a:bodyPr wrap="square" rtlCol="0">
            <a:spAutoFit/>
          </a:bodyPr>
          <a:lstStyle/>
          <a:p>
            <a:pPr>
              <a:lnSpc>
                <a:spcPct val="150000"/>
              </a:lnSpc>
            </a:pPr>
            <a:r>
              <a:rPr lang="en-GB" b="1" dirty="0" smtClean="0">
                <a:solidFill>
                  <a:schemeClr val="accent3"/>
                </a:solidFill>
                <a:latin typeface="Arial" panose="020B0604020202020204" pitchFamily="34" charset="0"/>
                <a:cs typeface="Arial" panose="020B0604020202020204" pitchFamily="34" charset="0"/>
              </a:rPr>
              <a:t>This session will include: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Opening Activity: Taboo</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Video: Where does change happen?</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Case Studies: Different Arenas of change</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Discussion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Prayer</a:t>
            </a:r>
          </a:p>
          <a:p>
            <a:pPr marL="285750" indent="-285750">
              <a:lnSpc>
                <a:spcPct val="150000"/>
              </a:lnSpc>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a:lnSpc>
                <a:spcPct val="150000"/>
              </a:lnSpc>
            </a:pPr>
            <a:r>
              <a:rPr lang="en-GB" b="1" dirty="0" smtClean="0">
                <a:solidFill>
                  <a:schemeClr val="accent3"/>
                </a:solidFill>
                <a:latin typeface="Arial" panose="020B0604020202020204" pitchFamily="34" charset="0"/>
                <a:cs typeface="Arial" panose="020B0604020202020204" pitchFamily="34" charset="0"/>
              </a:rPr>
              <a:t>You will need: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A bible or a copy of Acts 17:16-21</a:t>
            </a:r>
          </a:p>
        </p:txBody>
      </p:sp>
    </p:spTree>
    <p:extLst>
      <p:ext uri="{BB962C8B-B14F-4D97-AF65-F5344CB8AC3E}">
        <p14:creationId xmlns:p14="http://schemas.microsoft.com/office/powerpoint/2010/main" val="1433466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819509" y="1396030"/>
            <a:ext cx="10006641" cy="2366674"/>
          </a:xfrm>
          <a:prstGeom prst="rect">
            <a:avLst/>
          </a:prstGeom>
        </p:spPr>
        <p:txBody>
          <a:bodyPr wrap="square">
            <a:spAutoFit/>
          </a:bodyPr>
          <a:lstStyle/>
          <a:p>
            <a:pPr>
              <a:lnSpc>
                <a:spcPct val="119000"/>
              </a:lnSpc>
              <a:spcAft>
                <a:spcPts val="600"/>
              </a:spcAft>
            </a:pPr>
            <a:r>
              <a:rPr lang="en-GB" sz="2400" kern="1400" dirty="0" smtClean="0">
                <a:ln>
                  <a:noFill/>
                </a:ln>
                <a:solidFill>
                  <a:srgbClr val="000000"/>
                </a:solidFill>
                <a:effectLst/>
                <a:latin typeface="Arial" panose="020B0604020202020204" pitchFamily="34" charset="0"/>
                <a:cs typeface="Arial" panose="020B0604020202020204" pitchFamily="34" charset="0"/>
              </a:rPr>
              <a:t>Each person will be sent a message on the chat with a word, and a list of Taboo words. </a:t>
            </a:r>
          </a:p>
          <a:p>
            <a:pPr>
              <a:lnSpc>
                <a:spcPct val="119000"/>
              </a:lnSpc>
              <a:spcAft>
                <a:spcPts val="600"/>
              </a:spcAft>
            </a:pPr>
            <a:r>
              <a:rPr lang="en-GB" sz="2400" kern="1400" dirty="0" smtClean="0">
                <a:ln>
                  <a:noFill/>
                </a:ln>
                <a:solidFill>
                  <a:srgbClr val="000000"/>
                </a:solidFill>
                <a:effectLst/>
                <a:latin typeface="Arial" panose="020B0604020202020204" pitchFamily="34" charset="0"/>
                <a:cs typeface="Arial" panose="020B0604020202020204" pitchFamily="34" charset="0"/>
              </a:rPr>
              <a:t>They must describe their word for the rest of the group together, but t</a:t>
            </a:r>
            <a:r>
              <a:rPr lang="en-GB" sz="2400" kern="1400" dirty="0" smtClean="0">
                <a:solidFill>
                  <a:srgbClr val="000000"/>
                </a:solidFill>
                <a:latin typeface="Arial" panose="020B0604020202020204" pitchFamily="34" charset="0"/>
                <a:cs typeface="Arial" panose="020B0604020202020204" pitchFamily="34" charset="0"/>
              </a:rPr>
              <a:t>hey must not use any of the words included in the Taboo list to describe the word. </a:t>
            </a:r>
            <a:r>
              <a:rPr lang="en-GB" sz="1200" kern="1400" dirty="0" smtClean="0">
                <a:ln>
                  <a:noFill/>
                </a:ln>
                <a:solidFill>
                  <a:srgbClr val="000000"/>
                </a:solidFill>
                <a:effectLst/>
                <a:latin typeface="Arial" panose="020B0604020202020204" pitchFamily="34" charset="0"/>
                <a:cs typeface="Arial" panose="020B0604020202020204" pitchFamily="34" charset="0"/>
              </a:rPr>
              <a:t> </a:t>
            </a:r>
            <a:endParaRPr lang="en-GB" sz="1200" kern="1400" dirty="0">
              <a:ln>
                <a:noFill/>
              </a:ln>
              <a:solidFill>
                <a:srgbClr val="000000"/>
              </a:solidFill>
              <a:effectLst/>
              <a:latin typeface="Arial" panose="020B0604020202020204" pitchFamily="34" charset="0"/>
              <a:cs typeface="Arial" panose="020B0604020202020204" pitchFamily="34" charset="0"/>
            </a:endParaRPr>
          </a:p>
        </p:txBody>
      </p:sp>
      <p:sp>
        <p:nvSpPr>
          <p:cNvPr id="5" name="TextBox 4"/>
          <p:cNvSpPr txBox="1"/>
          <p:nvPr/>
        </p:nvSpPr>
        <p:spPr>
          <a:xfrm>
            <a:off x="819509" y="545291"/>
            <a:ext cx="9661585" cy="584775"/>
          </a:xfrm>
          <a:prstGeom prst="rect">
            <a:avLst/>
          </a:prstGeom>
          <a:noFill/>
        </p:spPr>
        <p:txBody>
          <a:bodyPr wrap="square" rtlCol="0">
            <a:spAutoFit/>
          </a:bodyPr>
          <a:lstStyle/>
          <a:p>
            <a:r>
              <a:rPr lang="en-GB" sz="3200" b="1" dirty="0" smtClean="0">
                <a:solidFill>
                  <a:schemeClr val="accent3"/>
                </a:solidFill>
                <a:latin typeface="Arial Black" panose="020B0A04020102020204" pitchFamily="34" charset="0"/>
              </a:rPr>
              <a:t>Taboo</a:t>
            </a:r>
            <a:endParaRPr lang="en-GB" sz="3200" b="1" dirty="0">
              <a:solidFill>
                <a:schemeClr val="accent3"/>
              </a:solidFill>
              <a:latin typeface="Arial Black" panose="020B0A04020102020204" pitchFamily="34" charset="0"/>
            </a:endParaRPr>
          </a:p>
        </p:txBody>
      </p:sp>
      <p:sp>
        <p:nvSpPr>
          <p:cNvPr id="7"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2918925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pic>
        <p:nvPicPr>
          <p:cNvPr id="4" name="1Gjo-7ZWkuk"/>
          <p:cNvPicPr>
            <a:picLocks noRot="1" noChangeAspect="1"/>
          </p:cNvPicPr>
          <p:nvPr>
            <a:videoFile r:link="rId1"/>
          </p:nvPr>
        </p:nvPicPr>
        <p:blipFill>
          <a:blip r:embed="rId4"/>
          <a:stretch>
            <a:fillRect/>
          </a:stretch>
        </p:blipFill>
        <p:spPr>
          <a:xfrm>
            <a:off x="1483743" y="581744"/>
            <a:ext cx="9224514" cy="5188789"/>
          </a:xfrm>
          <a:prstGeom prst="rect">
            <a:avLst/>
          </a:prstGeom>
        </p:spPr>
      </p:pic>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774055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759124" y="814176"/>
            <a:ext cx="10636370" cy="4909036"/>
          </a:xfrm>
          <a:prstGeom prst="rect">
            <a:avLst/>
          </a:prstGeom>
        </p:spPr>
        <p:txBody>
          <a:bodyPr wrap="square">
            <a:spAutoFit/>
          </a:bodyPr>
          <a:lstStyle/>
          <a:p>
            <a:r>
              <a:rPr lang="en-GB" sz="2000" b="1" kern="1400" dirty="0" smtClean="0">
                <a:ln>
                  <a:noFill/>
                </a:ln>
                <a:solidFill>
                  <a:schemeClr val="accent3"/>
                </a:solidFill>
                <a:effectLst/>
                <a:latin typeface="Arial Black" panose="020B0A04020102020204" pitchFamily="34" charset="0"/>
              </a:rPr>
              <a:t>Case Study 1: </a:t>
            </a:r>
            <a:r>
              <a:rPr lang="en-GB" sz="2000" b="1" i="1" dirty="0" smtClean="0">
                <a:solidFill>
                  <a:schemeClr val="accent3"/>
                </a:solidFill>
                <a:latin typeface="Arial Black" panose="020B0A04020102020204" pitchFamily="34" charset="0"/>
              </a:rPr>
              <a:t>Devolved: Fracking Ban in Scotland</a:t>
            </a:r>
          </a:p>
          <a:p>
            <a:endParaRPr lang="en-GB" sz="2000" dirty="0" smtClean="0">
              <a:solidFill>
                <a:schemeClr val="accent4"/>
              </a:solidFill>
              <a:latin typeface="Montserrat ExtraBold" panose="00000900000000000000" pitchFamily="50" charset="0"/>
            </a:endParaRPr>
          </a:p>
          <a:p>
            <a:pPr>
              <a:lnSpc>
                <a:spcPct val="150000"/>
              </a:lnSpc>
            </a:pPr>
            <a:r>
              <a:rPr lang="en-GB" dirty="0" smtClean="0">
                <a:latin typeface="Arial" panose="020B0604020202020204" pitchFamily="34" charset="0"/>
                <a:cs typeface="Arial" panose="020B0604020202020204" pitchFamily="34" charset="0"/>
              </a:rPr>
              <a:t>Friends </a:t>
            </a:r>
            <a:r>
              <a:rPr lang="en-GB" dirty="0">
                <a:latin typeface="Arial" panose="020B0604020202020204" pitchFamily="34" charset="0"/>
                <a:cs typeface="Arial" panose="020B0604020202020204" pitchFamily="34" charset="0"/>
              </a:rPr>
              <a:t>of the Earth and other environmental groups spent six years campaigning for fracking to be banned in Scotland. A combination of mass protests, engaging with the public on the streets and working collaboratively with MSPs, kept the issue present in Holyrood and educated policymakers over time to their concerns. By facing both policymakers and the public, popular support for this policy change spread. As opposition parties began to adopt this position, the 2016 Holyrood election saw pressure on the First Minister to also support the anti-fracking cause. It was in this context that MSP, Claudia Beamish introduced a Private Members Bill to ban fracking and a public consultation was launched gathering responses from over 60,000 sources. The bill was passed and in 2017 banning fracking in Scotland.</a:t>
            </a:r>
          </a:p>
          <a:p>
            <a:r>
              <a:rPr lang="en-GB" dirty="0"/>
              <a:t> </a:t>
            </a:r>
          </a:p>
          <a:p>
            <a:pPr>
              <a:lnSpc>
                <a:spcPct val="150000"/>
              </a:lnSpc>
              <a:spcAft>
                <a:spcPts val="8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449681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759124" y="814176"/>
            <a:ext cx="10636370" cy="5016758"/>
          </a:xfrm>
          <a:prstGeom prst="rect">
            <a:avLst/>
          </a:prstGeom>
        </p:spPr>
        <p:txBody>
          <a:bodyPr wrap="square">
            <a:spAutoFit/>
          </a:bodyPr>
          <a:lstStyle/>
          <a:p>
            <a:r>
              <a:rPr lang="en-GB" sz="2000" b="1" kern="1400" dirty="0" smtClean="0">
                <a:ln>
                  <a:noFill/>
                </a:ln>
                <a:solidFill>
                  <a:schemeClr val="accent3"/>
                </a:solidFill>
                <a:effectLst/>
                <a:latin typeface="Arial Black" panose="020B0A04020102020204" pitchFamily="34" charset="0"/>
              </a:rPr>
              <a:t>Case Study 2: </a:t>
            </a:r>
            <a:r>
              <a:rPr lang="en-GB" b="1" i="1" dirty="0">
                <a:solidFill>
                  <a:schemeClr val="accent3"/>
                </a:solidFill>
                <a:latin typeface="Arial Black" panose="020B0A04020102020204" pitchFamily="34" charset="0"/>
              </a:rPr>
              <a:t>National: The Climate </a:t>
            </a:r>
            <a:r>
              <a:rPr lang="en-GB" b="1" i="1" dirty="0" smtClean="0">
                <a:solidFill>
                  <a:schemeClr val="accent3"/>
                </a:solidFill>
                <a:latin typeface="Arial Black" panose="020B0A04020102020204" pitchFamily="34" charset="0"/>
              </a:rPr>
              <a:t>Coalition</a:t>
            </a:r>
          </a:p>
          <a:p>
            <a:endParaRPr lang="en-GB" dirty="0">
              <a:solidFill>
                <a:schemeClr val="accent4"/>
              </a:solidFill>
              <a:latin typeface="Montserrat ExtraBold" panose="00000900000000000000" pitchFamily="50" charset="0"/>
            </a:endParaRPr>
          </a:p>
          <a:p>
            <a:pPr>
              <a:lnSpc>
                <a:spcPct val="150000"/>
              </a:lnSpc>
            </a:pPr>
            <a:r>
              <a:rPr lang="en-GB" dirty="0">
                <a:latin typeface="Arial" panose="020B0604020202020204" pitchFamily="34" charset="0"/>
                <a:cs typeface="Arial" panose="020B0604020202020204" pitchFamily="34" charset="0"/>
              </a:rPr>
              <a:t>In 2019 there was a huge surge in attention on the climate crisis in the UK. Activist groups such as Extinction Rebellion and Youth Strike for the Climate, who had been campaigning for years and had the goal of making people and governments take heed of the global climate crisis and commit to taking significant action. After Extinction Rebellion occupied the streets of London in 2019 and over 1000 arrests were made for civil disobedience, the UK Parliament declared a climate emergency. They also became one of the first countries around the world to legislate to reach net-zero greenhouse gas emissions by 2050. Whilst this is not the campaign ask that Extinction Rebellion campaigned for (net-zero by 2025) these actions significantly raised the profile of climate issues across the UK and in Parliament.</a:t>
            </a:r>
          </a:p>
          <a:p>
            <a:pPr>
              <a:lnSpc>
                <a:spcPct val="150000"/>
              </a:lnSpc>
            </a:pPr>
            <a:r>
              <a:rPr lang="en-GB" dirty="0">
                <a:latin typeface="Montserrat Medium" panose="00000600000000000000" pitchFamily="50" charset="0"/>
              </a:rPr>
              <a:t> </a:t>
            </a:r>
          </a:p>
          <a:p>
            <a:pPr>
              <a:lnSpc>
                <a:spcPct val="150000"/>
              </a:lnSpc>
              <a:spcAft>
                <a:spcPts val="8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661802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759124" y="814176"/>
            <a:ext cx="10636370" cy="4508927"/>
          </a:xfrm>
          <a:prstGeom prst="rect">
            <a:avLst/>
          </a:prstGeom>
        </p:spPr>
        <p:txBody>
          <a:bodyPr wrap="square">
            <a:spAutoFit/>
          </a:bodyPr>
          <a:lstStyle/>
          <a:p>
            <a:r>
              <a:rPr lang="en-GB" sz="2000" b="1" kern="1400" dirty="0" smtClean="0">
                <a:ln>
                  <a:noFill/>
                </a:ln>
                <a:solidFill>
                  <a:schemeClr val="accent3"/>
                </a:solidFill>
                <a:effectLst/>
                <a:latin typeface="Arial Black" panose="020B0A04020102020204" pitchFamily="34" charset="0"/>
              </a:rPr>
              <a:t>Case Study 2: </a:t>
            </a:r>
            <a:r>
              <a:rPr lang="en-GB" b="1" i="1" dirty="0">
                <a:solidFill>
                  <a:schemeClr val="accent3"/>
                </a:solidFill>
                <a:latin typeface="Arial Black" panose="020B0A04020102020204" pitchFamily="34" charset="0"/>
              </a:rPr>
              <a:t>International: Christian Aid and the World </a:t>
            </a:r>
            <a:r>
              <a:rPr lang="en-GB" b="1" i="1" dirty="0" smtClean="0">
                <a:solidFill>
                  <a:schemeClr val="accent3"/>
                </a:solidFill>
                <a:latin typeface="Arial Black" panose="020B0A04020102020204" pitchFamily="34" charset="0"/>
              </a:rPr>
              <a:t>Bank</a:t>
            </a:r>
          </a:p>
          <a:p>
            <a:endParaRPr lang="en-GB" dirty="0">
              <a:solidFill>
                <a:schemeClr val="accent4"/>
              </a:solidFill>
              <a:latin typeface="Montserrat ExtraBold" panose="00000900000000000000" pitchFamily="50" charset="0"/>
            </a:endParaRPr>
          </a:p>
          <a:p>
            <a:pPr>
              <a:lnSpc>
                <a:spcPct val="150000"/>
              </a:lnSpc>
            </a:pPr>
            <a:r>
              <a:rPr lang="en-GB" sz="2000" dirty="0">
                <a:latin typeface="Arial" panose="020B0604020202020204" pitchFamily="34" charset="0"/>
                <a:cs typeface="Arial" panose="020B0604020202020204" pitchFamily="34" charset="0"/>
              </a:rPr>
              <a:t>Christian Aid, alongside other partners have campaigned for years to get the World Bank to stop funding fossil fuel infrastructure projects around the world. To do this they had to tackle the popular view that fossil fuels were the only option for developing nations. In 2012, the campaign saw a success with the World Bank committing to stopping funding coal power stations. This campaign has continued since to challenge the World Bank to make this transition for all fossil fuels and to see renewable energy sources used to provide a cleaner </a:t>
            </a:r>
            <a:r>
              <a:rPr lang="en-GB" sz="2000" dirty="0" smtClean="0">
                <a:latin typeface="Arial" panose="020B0604020202020204" pitchFamily="34" charset="0"/>
                <a:cs typeface="Arial" panose="020B0604020202020204" pitchFamily="34" charset="0"/>
              </a:rPr>
              <a:t>future</a:t>
            </a:r>
            <a:r>
              <a:rPr lang="en-GB" sz="2000" dirty="0">
                <a:latin typeface="Arial" panose="020B0604020202020204" pitchFamily="34" charset="0"/>
                <a:cs typeface="Arial" panose="020B0604020202020204" pitchFamily="34" charset="0"/>
              </a:rPr>
              <a:t>.</a:t>
            </a:r>
          </a:p>
          <a:p>
            <a:pPr>
              <a:lnSpc>
                <a:spcPct val="150000"/>
              </a:lnSpc>
            </a:pPr>
            <a:r>
              <a:rPr lang="en-GB" dirty="0">
                <a:latin typeface="Montserrat Medium" panose="00000600000000000000" pitchFamily="50" charset="0"/>
              </a:rPr>
              <a:t> </a:t>
            </a:r>
          </a:p>
          <a:p>
            <a:pPr>
              <a:lnSpc>
                <a:spcPct val="150000"/>
              </a:lnSpc>
              <a:spcAft>
                <a:spcPts val="8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051481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1242204" y="649517"/>
            <a:ext cx="9739222" cy="5037661"/>
          </a:xfrm>
          <a:prstGeom prst="rect">
            <a:avLst/>
          </a:prstGeom>
        </p:spPr>
        <p:txBody>
          <a:bodyPr wrap="square">
            <a:spAutoFit/>
          </a:bodyPr>
          <a:lstStyle/>
          <a:p>
            <a:pPr>
              <a:lnSpc>
                <a:spcPct val="119000"/>
              </a:lnSpc>
              <a:spcAft>
                <a:spcPts val="600"/>
              </a:spcAft>
            </a:pPr>
            <a:r>
              <a:rPr lang="en-GB" sz="2400" b="1" kern="1400" dirty="0" smtClean="0">
                <a:ln>
                  <a:noFill/>
                </a:ln>
                <a:solidFill>
                  <a:schemeClr val="accent3"/>
                </a:solidFill>
                <a:effectLst/>
                <a:latin typeface="Arial Black" panose="020B0A04020102020204" pitchFamily="34" charset="0"/>
              </a:rPr>
              <a:t>Discussion Questions</a:t>
            </a:r>
            <a:r>
              <a:rPr lang="en-GB" sz="2000" b="1" kern="1400" dirty="0" smtClean="0">
                <a:ln>
                  <a:noFill/>
                </a:ln>
                <a:solidFill>
                  <a:schemeClr val="accent3"/>
                </a:solidFill>
                <a:effectLst/>
                <a:latin typeface="Montserrat ExtraBold" panose="00000900000000000000" pitchFamily="50" charset="0"/>
              </a:rPr>
              <a:t/>
            </a:r>
            <a:br>
              <a:rPr lang="en-GB" sz="2000" b="1" kern="1400" dirty="0" smtClean="0">
                <a:ln>
                  <a:noFill/>
                </a:ln>
                <a:solidFill>
                  <a:schemeClr val="accent3"/>
                </a:solidFill>
                <a:effectLst/>
                <a:latin typeface="Montserrat ExtraBold" panose="00000900000000000000" pitchFamily="50" charset="0"/>
              </a:rPr>
            </a:br>
            <a:endParaRPr lang="en-GB" sz="2000" b="1" kern="1400" dirty="0" smtClean="0">
              <a:ln>
                <a:noFill/>
              </a:ln>
              <a:solidFill>
                <a:schemeClr val="accent3"/>
              </a:solidFill>
              <a:effectLst/>
              <a:latin typeface="Montserrat ExtraBold" panose="00000900000000000000" pitchFamily="50" charset="0"/>
            </a:endParaRP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What </a:t>
            </a:r>
            <a:r>
              <a:rPr lang="en-GB" sz="1600" dirty="0">
                <a:latin typeface="Arial" panose="020B0604020202020204" pitchFamily="34" charset="0"/>
                <a:cs typeface="Arial" panose="020B0604020202020204" pitchFamily="34" charset="0"/>
              </a:rPr>
              <a:t>similarities do you see across these campaigns and across the different political arenas discussed in the video?</a:t>
            </a: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What </a:t>
            </a:r>
            <a:r>
              <a:rPr lang="en-GB" sz="1600" dirty="0">
                <a:latin typeface="Arial" panose="020B0604020202020204" pitchFamily="34" charset="0"/>
                <a:cs typeface="Arial" panose="020B0604020202020204" pitchFamily="34" charset="0"/>
              </a:rPr>
              <a:t>differences are there between these arenas? How would you approach them differently?</a:t>
            </a: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Read </a:t>
            </a:r>
            <a:r>
              <a:rPr lang="en-GB" sz="1600" b="1" dirty="0">
                <a:solidFill>
                  <a:schemeClr val="accent3"/>
                </a:solidFill>
                <a:latin typeface="Arial" panose="020B0604020202020204" pitchFamily="34" charset="0"/>
                <a:cs typeface="Arial" panose="020B0604020202020204" pitchFamily="34" charset="0"/>
              </a:rPr>
              <a:t>Acts 17:16-21</a:t>
            </a:r>
            <a:r>
              <a:rPr lang="en-GB" sz="1600" dirty="0">
                <a:solidFill>
                  <a:schemeClr val="accent3"/>
                </a:solidFill>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We see Paul engaging in the market place as well as the Areopagus, the council in the city of Athens. How do these locations interact? How does Paul move between them and how does he act in each of them?</a:t>
            </a:r>
          </a:p>
          <a:p>
            <a:pPr marL="285750" indent="-285750">
              <a:lnSpc>
                <a:spcPct val="150000"/>
              </a:lnSpc>
              <a:buFont typeface="Arial" panose="020B0604020202020204" pitchFamily="34" charset="0"/>
              <a:buChar char="•"/>
            </a:pPr>
            <a:r>
              <a:rPr lang="en-GB" sz="1600" dirty="0">
                <a:latin typeface="Arial" panose="020B0604020202020204" pitchFamily="34" charset="0"/>
                <a:cs typeface="Arial" panose="020B0604020202020204" pitchFamily="34" charset="0"/>
              </a:rPr>
              <a:t> A key observation in the case studies is that campaigners often spend years collaborating with stakeholders. How can this be sustained? How could you start to build relationships with key individuals in these arenas?</a:t>
            </a:r>
          </a:p>
          <a:p>
            <a:pPr marL="285750" indent="-285750">
              <a:lnSpc>
                <a:spcPct val="150000"/>
              </a:lnSpc>
              <a:buFont typeface="Arial" panose="020B0604020202020204" pitchFamily="34" charset="0"/>
              <a:buChar char="•"/>
            </a:pPr>
            <a:r>
              <a:rPr lang="en-GB" sz="1600" dirty="0" smtClean="0">
                <a:latin typeface="Arial" panose="020B0604020202020204" pitchFamily="34" charset="0"/>
                <a:cs typeface="Arial" panose="020B0604020202020204" pitchFamily="34" charset="0"/>
              </a:rPr>
              <a:t>Think </a:t>
            </a:r>
            <a:r>
              <a:rPr lang="en-GB" sz="1600" dirty="0">
                <a:latin typeface="Arial" panose="020B0604020202020204" pitchFamily="34" charset="0"/>
                <a:cs typeface="Arial" panose="020B0604020202020204" pitchFamily="34" charset="0"/>
              </a:rPr>
              <a:t>of a change that you want to see happen, which arenas would you need to be engaging with as you work towards influencing change</a:t>
            </a:r>
            <a:r>
              <a:rPr lang="en-GB" dirty="0" smtClean="0">
                <a:latin typeface="Arial" panose="020B0604020202020204" pitchFamily="34" charset="0"/>
                <a:cs typeface="Arial" panose="020B0604020202020204" pitchFamily="34" charset="0"/>
              </a:rPr>
              <a:t>?</a:t>
            </a:r>
            <a:endParaRPr lang="en-GB" sz="2000" dirty="0">
              <a:latin typeface="Arial" panose="020B0604020202020204" pitchFamily="34" charset="0"/>
              <a:cs typeface="Arial" panose="020B0604020202020204" pitchFamily="34"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1741999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2921480" y="605157"/>
            <a:ext cx="6438181" cy="5394105"/>
          </a:xfrm>
          <a:prstGeom prst="rect">
            <a:avLst/>
          </a:prstGeom>
        </p:spPr>
        <p:txBody>
          <a:bodyPr wrap="square">
            <a:spAutoFit/>
          </a:bodyPr>
          <a:lstStyle/>
          <a:p>
            <a:pPr>
              <a:lnSpc>
                <a:spcPct val="150000"/>
              </a:lnSpc>
              <a:spcAft>
                <a:spcPts val="600"/>
              </a:spcAft>
            </a:pPr>
            <a:r>
              <a:rPr lang="en-GB" sz="2400" b="1" kern="1400" dirty="0" smtClean="0">
                <a:solidFill>
                  <a:schemeClr val="accent3"/>
                </a:solidFill>
                <a:latin typeface="Arial Black" panose="020B0A04020102020204" pitchFamily="34" charset="0"/>
              </a:rPr>
              <a:t>Prayer</a:t>
            </a:r>
            <a:endParaRPr lang="en-GB" sz="2000" kern="1400" dirty="0" smtClean="0">
              <a:ln>
                <a:noFill/>
              </a:ln>
              <a:solidFill>
                <a:schemeClr val="accent3"/>
              </a:solidFill>
              <a:effectLst/>
              <a:latin typeface="Arial Black" panose="020B0A04020102020204" pitchFamily="34" charset="0"/>
            </a:endParaRPr>
          </a:p>
          <a:p>
            <a:pPr>
              <a:lnSpc>
                <a:spcPct val="150000"/>
              </a:lnSpc>
            </a:pPr>
            <a:r>
              <a:rPr lang="en-GB" dirty="0">
                <a:latin typeface="Arial" panose="020B0604020202020204" pitchFamily="34" charset="0"/>
                <a:cs typeface="Arial" panose="020B0604020202020204" pitchFamily="34" charset="0"/>
              </a:rPr>
              <a:t>Ever-present God,</a:t>
            </a:r>
          </a:p>
          <a:p>
            <a:pPr>
              <a:lnSpc>
                <a:spcPct val="150000"/>
              </a:lnSpc>
            </a:pPr>
            <a:r>
              <a:rPr lang="en-GB" dirty="0">
                <a:latin typeface="Arial" panose="020B0604020202020204" pitchFamily="34" charset="0"/>
                <a:cs typeface="Arial" panose="020B0604020202020204" pitchFamily="34" charset="0"/>
              </a:rPr>
              <a:t>Thank you that as we approach new and unfamiliar arenas you are there with us.</a:t>
            </a:r>
          </a:p>
          <a:p>
            <a:pPr>
              <a:lnSpc>
                <a:spcPct val="150000"/>
              </a:lnSpc>
            </a:pPr>
            <a:r>
              <a:rPr lang="en-GB" dirty="0">
                <a:latin typeface="Arial" panose="020B0604020202020204" pitchFamily="34" charset="0"/>
                <a:cs typeface="Arial" panose="020B0604020202020204" pitchFamily="34" charset="0"/>
              </a:rPr>
              <a:t>We pray for our leaders, in local authorities, devolved administrations, in Parliament and around the world. </a:t>
            </a:r>
          </a:p>
          <a:p>
            <a:pPr>
              <a:lnSpc>
                <a:spcPct val="150000"/>
              </a:lnSpc>
            </a:pPr>
            <a:r>
              <a:rPr lang="en-GB" dirty="0">
                <a:latin typeface="Arial" panose="020B0604020202020204" pitchFamily="34" charset="0"/>
                <a:cs typeface="Arial" panose="020B0604020202020204" pitchFamily="34" charset="0"/>
              </a:rPr>
              <a:t>We pray that your peace will be found in these spaces and communities.</a:t>
            </a:r>
          </a:p>
          <a:p>
            <a:pPr>
              <a:lnSpc>
                <a:spcPct val="150000"/>
              </a:lnSpc>
            </a:pPr>
            <a:r>
              <a:rPr lang="en-GB" dirty="0">
                <a:latin typeface="Arial" panose="020B0604020202020204" pitchFamily="34" charset="0"/>
                <a:cs typeface="Arial" panose="020B0604020202020204" pitchFamily="34" charset="0"/>
              </a:rPr>
              <a:t>Help us to engage with policy-makers with grace, with integrity and with wisdom.</a:t>
            </a:r>
          </a:p>
          <a:p>
            <a:pPr>
              <a:lnSpc>
                <a:spcPct val="150000"/>
              </a:lnSpc>
            </a:pPr>
            <a:r>
              <a:rPr lang="en-GB" dirty="0">
                <a:latin typeface="Arial" panose="020B0604020202020204" pitchFamily="34" charset="0"/>
                <a:cs typeface="Arial" panose="020B0604020202020204" pitchFamily="34" charset="0"/>
              </a:rPr>
              <a:t>Amen</a:t>
            </a:r>
          </a:p>
          <a:p>
            <a:pPr>
              <a:lnSpc>
                <a:spcPct val="150000"/>
              </a:lnSpc>
            </a:pPr>
            <a:r>
              <a:rPr lang="en-GB" sz="1600" dirty="0">
                <a:latin typeface="Montserrat Medium" panose="00000600000000000000" pitchFamily="50" charset="0"/>
              </a:rPr>
              <a:t> </a:t>
            </a:r>
          </a:p>
          <a:p>
            <a:pPr>
              <a:lnSpc>
                <a:spcPct val="119000"/>
              </a:lnSpc>
              <a:spcAft>
                <a:spcPts val="600"/>
              </a:spcAft>
            </a:pP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9484889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2"/>
          <p:cNvPicPr>
            <a:picLocks noChangeAspect="1" noChangeArrowheads="1"/>
          </p:cNvPicPr>
          <p:nvPr/>
        </p:nvPicPr>
        <p:blipFill>
          <a:blip r:embed="rId2">
            <a:extLst>
              <a:ext uri="{28A0092B-C50C-407E-A947-70E740481C1C}">
                <a14:useLocalDpi xmlns:a14="http://schemas.microsoft.com/office/drawing/2010/main" val="0"/>
              </a:ext>
            </a:extLst>
          </a:blip>
          <a:srcRect t="20563" b="62515"/>
          <a:stretch>
            <a:fillRect/>
          </a:stretch>
        </p:blipFill>
        <p:spPr bwMode="auto">
          <a:xfrm>
            <a:off x="139024" y="199996"/>
            <a:ext cx="11913953" cy="253025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TextBox 4"/>
          <p:cNvSpPr txBox="1"/>
          <p:nvPr/>
        </p:nvSpPr>
        <p:spPr>
          <a:xfrm>
            <a:off x="2367232" y="690741"/>
            <a:ext cx="7457536" cy="1323439"/>
          </a:xfrm>
          <a:prstGeom prst="rect">
            <a:avLst/>
          </a:prstGeom>
          <a:noFill/>
        </p:spPr>
        <p:txBody>
          <a:bodyPr wrap="square" rtlCol="0">
            <a:spAutoFit/>
          </a:bodyPr>
          <a:lstStyle/>
          <a:p>
            <a:pPr algn="ctr"/>
            <a:r>
              <a:rPr lang="en-GB" sz="3200" dirty="0" smtClean="0">
                <a:solidFill>
                  <a:schemeClr val="bg1"/>
                </a:solidFill>
                <a:latin typeface="Arial Black" panose="020B0A04020102020204" pitchFamily="34" charset="0"/>
              </a:rPr>
              <a:t>How Change Happens</a:t>
            </a:r>
          </a:p>
          <a:p>
            <a:pPr algn="ctr"/>
            <a:endParaRPr lang="en-GB" sz="2400" dirty="0">
              <a:solidFill>
                <a:schemeClr val="bg1"/>
              </a:solidFill>
              <a:latin typeface="Arial Black" panose="020B0A04020102020204" pitchFamily="34" charset="0"/>
            </a:endParaRPr>
          </a:p>
          <a:p>
            <a:pPr algn="ctr"/>
            <a:r>
              <a:rPr lang="en-GB" sz="2400" dirty="0" smtClean="0">
                <a:solidFill>
                  <a:schemeClr val="bg1"/>
                </a:solidFill>
                <a:latin typeface="Arial Black" panose="020B0A04020102020204" pitchFamily="34" charset="0"/>
              </a:rPr>
              <a:t>Session 5: Who makes change?</a:t>
            </a:r>
            <a:endParaRPr lang="en-GB" sz="2400" dirty="0">
              <a:solidFill>
                <a:schemeClr val="bg1"/>
              </a:solidFill>
              <a:latin typeface="Arial Black" panose="020B0A040201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7" name="TextBox 6"/>
          <p:cNvSpPr txBox="1"/>
          <p:nvPr/>
        </p:nvSpPr>
        <p:spPr>
          <a:xfrm>
            <a:off x="1250831" y="2531839"/>
            <a:ext cx="9885872" cy="3831818"/>
          </a:xfrm>
          <a:prstGeom prst="rect">
            <a:avLst/>
          </a:prstGeom>
          <a:noFill/>
        </p:spPr>
        <p:txBody>
          <a:bodyPr wrap="square" rtlCol="0">
            <a:spAutoFit/>
          </a:bodyPr>
          <a:lstStyle/>
          <a:p>
            <a:pPr>
              <a:lnSpc>
                <a:spcPct val="150000"/>
              </a:lnSpc>
            </a:pPr>
            <a:r>
              <a:rPr lang="en-GB" b="1" dirty="0" smtClean="0">
                <a:solidFill>
                  <a:schemeClr val="accent2"/>
                </a:solidFill>
                <a:latin typeface="Arial" panose="020B0604020202020204" pitchFamily="34" charset="0"/>
                <a:cs typeface="Arial" panose="020B0604020202020204" pitchFamily="34" charset="0"/>
              </a:rPr>
              <a:t>This session will include: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Opening Activity: Who is involved in my decisions?</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Video: Who makes change?</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Case Studies: Upskirting</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Discussion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Prayer</a:t>
            </a:r>
          </a:p>
          <a:p>
            <a:pPr marL="285750" indent="-285750">
              <a:lnSpc>
                <a:spcPct val="150000"/>
              </a:lnSpc>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a:lnSpc>
                <a:spcPct val="150000"/>
              </a:lnSpc>
            </a:pPr>
            <a:r>
              <a:rPr lang="en-GB" b="1" dirty="0" smtClean="0">
                <a:solidFill>
                  <a:schemeClr val="accent2"/>
                </a:solidFill>
                <a:latin typeface="Arial" panose="020B0604020202020204" pitchFamily="34" charset="0"/>
                <a:cs typeface="Arial" panose="020B0604020202020204" pitchFamily="34" charset="0"/>
              </a:rPr>
              <a:t>You will need: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A copy of Handout four or Slide two of this session</a:t>
            </a:r>
          </a:p>
        </p:txBody>
      </p:sp>
    </p:spTree>
    <p:extLst>
      <p:ext uri="{BB962C8B-B14F-4D97-AF65-F5344CB8AC3E}">
        <p14:creationId xmlns:p14="http://schemas.microsoft.com/office/powerpoint/2010/main" val="1506591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5" name="TextBox 4"/>
          <p:cNvSpPr txBox="1"/>
          <p:nvPr/>
        </p:nvSpPr>
        <p:spPr>
          <a:xfrm>
            <a:off x="819509" y="438776"/>
            <a:ext cx="9661585" cy="584775"/>
          </a:xfrm>
          <a:prstGeom prst="rect">
            <a:avLst/>
          </a:prstGeom>
          <a:noFill/>
        </p:spPr>
        <p:txBody>
          <a:bodyPr wrap="square" rtlCol="0">
            <a:spAutoFit/>
          </a:bodyPr>
          <a:lstStyle/>
          <a:p>
            <a:r>
              <a:rPr lang="en-GB" sz="3200" b="1" dirty="0" smtClean="0">
                <a:solidFill>
                  <a:schemeClr val="accent2"/>
                </a:solidFill>
                <a:latin typeface="Arial Black" panose="020B0A04020102020204" pitchFamily="34" charset="0"/>
              </a:rPr>
              <a:t>Who is involved in my decisions?</a:t>
            </a:r>
            <a:endParaRPr lang="en-GB" sz="3200" b="1" dirty="0">
              <a:solidFill>
                <a:schemeClr val="accent2"/>
              </a:solidFill>
              <a:latin typeface="Arial Black" panose="020B0A04020102020204" pitchFamily="34" charset="0"/>
            </a:endParaRPr>
          </a:p>
        </p:txBody>
      </p:sp>
      <p:sp>
        <p:nvSpPr>
          <p:cNvPr id="4" name="Rectangle 3"/>
          <p:cNvSpPr/>
          <p:nvPr/>
        </p:nvSpPr>
        <p:spPr>
          <a:xfrm>
            <a:off x="819509" y="1023551"/>
            <a:ext cx="9963509" cy="743473"/>
          </a:xfrm>
          <a:prstGeom prst="rect">
            <a:avLst/>
          </a:prstGeom>
        </p:spPr>
        <p:txBody>
          <a:bodyPr wrap="square">
            <a:spAutoFit/>
          </a:bodyPr>
          <a:lstStyle/>
          <a:p>
            <a:pPr>
              <a:lnSpc>
                <a:spcPct val="150000"/>
              </a:lnSpc>
            </a:pPr>
            <a:r>
              <a:rPr lang="en-GB" sz="1500" i="1" dirty="0" smtClean="0">
                <a:latin typeface="Arial" panose="020B0604020202020204" pitchFamily="34" charset="0"/>
                <a:cs typeface="Arial" panose="020B0604020202020204" pitchFamily="34" charset="0"/>
              </a:rPr>
              <a:t>Think of a really important decision that you’ve made in your life, and try to list all the people or groups who influenced that decision – directly or indirectly, in a large or small way.</a:t>
            </a:r>
            <a:endParaRPr lang="en-GB" sz="1500" i="1" dirty="0">
              <a:latin typeface="Arial" panose="020B0604020202020204" pitchFamily="34" charset="0"/>
              <a:cs typeface="Arial" panose="020B0604020202020204" pitchFamily="34" charset="0"/>
            </a:endParaRPr>
          </a:p>
        </p:txBody>
      </p:sp>
      <p:sp>
        <p:nvSpPr>
          <p:cNvPr id="7" name="Rectangle 6"/>
          <p:cNvSpPr/>
          <p:nvPr/>
        </p:nvSpPr>
        <p:spPr>
          <a:xfrm>
            <a:off x="819509" y="1870605"/>
            <a:ext cx="10075653" cy="3840475"/>
          </a:xfrm>
          <a:prstGeom prst="rect">
            <a:avLst/>
          </a:prstGeom>
        </p:spPr>
        <p:txBody>
          <a:bodyPr wrap="square">
            <a:spAutoFit/>
          </a:bodyPr>
          <a:lstStyle/>
          <a:p>
            <a:pPr>
              <a:lnSpc>
                <a:spcPct val="119000"/>
              </a:lnSpc>
              <a:spcAft>
                <a:spcPts val="600"/>
              </a:spcAft>
            </a:pPr>
            <a:r>
              <a:rPr lang="en-GB" sz="1600" b="1" kern="1400" dirty="0" smtClean="0">
                <a:ln>
                  <a:noFill/>
                </a:ln>
                <a:solidFill>
                  <a:schemeClr val="accent2"/>
                </a:solidFill>
                <a:effectLst/>
                <a:latin typeface="Arial" panose="020B0604020202020204" pitchFamily="34" charset="0"/>
                <a:cs typeface="Arial" panose="020B0604020202020204" pitchFamily="34" charset="0"/>
              </a:rPr>
              <a:t>Tim’s Big Decision </a:t>
            </a:r>
            <a:endParaRPr lang="en-GB" sz="500" kern="1400" dirty="0" smtClean="0">
              <a:ln>
                <a:noFill/>
              </a:ln>
              <a:solidFill>
                <a:schemeClr val="accent2"/>
              </a:solidFill>
              <a:effectLst/>
              <a:latin typeface="Arial" panose="020B0604020202020204" pitchFamily="34" charset="0"/>
              <a:cs typeface="Arial" panose="020B0604020202020204" pitchFamily="34" charset="0"/>
            </a:endParaRPr>
          </a:p>
          <a:p>
            <a:pPr>
              <a:lnSpc>
                <a:spcPct val="150000"/>
              </a:lnSpc>
              <a:spcAft>
                <a:spcPts val="600"/>
              </a:spcAft>
            </a:pPr>
            <a:r>
              <a:rPr lang="en-GB" sz="1300" kern="1400" dirty="0">
                <a:solidFill>
                  <a:srgbClr val="000000"/>
                </a:solidFill>
                <a:latin typeface="Arial" panose="020B0604020202020204" pitchFamily="34" charset="0"/>
                <a:cs typeface="Arial" panose="020B0604020202020204" pitchFamily="34" charset="0"/>
              </a:rPr>
              <a:t>A really important decision for Tim was deciding where to go for University. He recognises that although ultimately he made the final decision, a large number of people influenced that decision. His parents gave him lots of advice based on their previous experience, his teachers talked to him about his expected grades and therefore what courses he might be accepted onto, one of his friends had said she didn’t like a particular city so he didn’t consider looking there. </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spcAft>
                <a:spcPts val="600"/>
              </a:spcAft>
            </a:pPr>
            <a:r>
              <a:rPr lang="en-GB" sz="1300" kern="1400" dirty="0">
                <a:solidFill>
                  <a:srgbClr val="000000"/>
                </a:solidFill>
                <a:latin typeface="Arial" panose="020B0604020202020204" pitchFamily="34" charset="0"/>
                <a:cs typeface="Arial" panose="020B0604020202020204" pitchFamily="34" charset="0"/>
              </a:rPr>
              <a:t>Then he considered the bigger picture of who had influenced his decision. Tim liked the idea of living at home during university, so the local councillor who had pushed for improved public transport links between his village and the nearby University town impacted his decision. As, in a small way, did the graphic designer of the very nicely-looking booklet he received from the university he eventually chose. Not to mention the kind man at his work experience placement who encouraged him to pursue his subject area.</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50000"/>
              </a:lnSpc>
              <a:spcAft>
                <a:spcPts val="600"/>
              </a:spcAft>
            </a:pPr>
            <a:r>
              <a:rPr lang="en-GB" sz="1300" kern="1400" dirty="0">
                <a:solidFill>
                  <a:srgbClr val="000000"/>
                </a:solidFill>
                <a:latin typeface="Arial" panose="020B0604020202020204" pitchFamily="34" charset="0"/>
                <a:cs typeface="Arial" panose="020B0604020202020204" pitchFamily="34" charset="0"/>
              </a:rPr>
              <a:t>Tim was surprised by how many people he could name, and realised that when Universities are trying to influence students’ decision-making, it requires more than talking to them directly.</a:t>
            </a:r>
            <a:endParaRPr lang="en-GB" sz="13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spcAft>
                <a:spcPts val="6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8"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784986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pic>
        <p:nvPicPr>
          <p:cNvPr id="3" name="UAqhx8wep7s"/>
          <p:cNvPicPr>
            <a:picLocks noRot="1" noChangeAspect="1"/>
          </p:cNvPicPr>
          <p:nvPr>
            <a:videoFile r:link="rId1"/>
          </p:nvPr>
        </p:nvPicPr>
        <p:blipFill>
          <a:blip r:embed="rId4"/>
          <a:stretch>
            <a:fillRect/>
          </a:stretch>
        </p:blipFill>
        <p:spPr>
          <a:xfrm>
            <a:off x="1278597" y="420503"/>
            <a:ext cx="9634807" cy="5419580"/>
          </a:xfrm>
          <a:prstGeom prst="rect">
            <a:avLst/>
          </a:prstGeom>
        </p:spPr>
      </p:pic>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084456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750497" y="640461"/>
            <a:ext cx="10636370" cy="4978286"/>
          </a:xfrm>
          <a:prstGeom prst="rect">
            <a:avLst/>
          </a:prstGeom>
        </p:spPr>
        <p:txBody>
          <a:bodyPr wrap="square">
            <a:spAutoFit/>
          </a:bodyPr>
          <a:lstStyle/>
          <a:p>
            <a:r>
              <a:rPr lang="en-GB" sz="2000" b="1" kern="1400" dirty="0" smtClean="0">
                <a:ln>
                  <a:noFill/>
                </a:ln>
                <a:solidFill>
                  <a:schemeClr val="accent2"/>
                </a:solidFill>
                <a:effectLst/>
                <a:latin typeface="Arial Black" panose="020B0A04020102020204" pitchFamily="34" charset="0"/>
              </a:rPr>
              <a:t>Case Study: </a:t>
            </a:r>
            <a:r>
              <a:rPr lang="en-GB" sz="2000" b="1" i="1" dirty="0" smtClean="0">
                <a:solidFill>
                  <a:schemeClr val="accent2"/>
                </a:solidFill>
                <a:latin typeface="Arial Black" panose="020B0A04020102020204" pitchFamily="34" charset="0"/>
              </a:rPr>
              <a:t>Upskirting</a:t>
            </a:r>
          </a:p>
          <a:p>
            <a:endParaRPr lang="en-GB" sz="2000" dirty="0" smtClean="0">
              <a:solidFill>
                <a:schemeClr val="accent4"/>
              </a:solidFill>
              <a:latin typeface="Montserrat ExtraBold" panose="00000900000000000000" pitchFamily="50" charset="0"/>
            </a:endParaRPr>
          </a:p>
          <a:p>
            <a:pPr>
              <a:lnSpc>
                <a:spcPct val="150000"/>
              </a:lnSpc>
            </a:pPr>
            <a:r>
              <a:rPr lang="en-GB" sz="1500" dirty="0">
                <a:latin typeface="Arial" panose="020B0604020202020204" pitchFamily="34" charset="0"/>
                <a:cs typeface="Arial" panose="020B0604020202020204" pitchFamily="34" charset="0"/>
              </a:rPr>
              <a:t>In 2017, while at a festival, Gina Martin was a victim of upskirting – this is where someone points a camera up a non-consenting individual’s clothing and takes intrusive photos. Furious, she told the police, at which point she found out there was little they could do because under the law upskirting did not count as a sexual offence.</a:t>
            </a:r>
          </a:p>
          <a:p>
            <a:pPr>
              <a:lnSpc>
                <a:spcPct val="150000"/>
              </a:lnSpc>
            </a:pPr>
            <a:r>
              <a:rPr lang="en-GB" sz="1500" dirty="0">
                <a:latin typeface="Arial" panose="020B0604020202020204" pitchFamily="34" charset="0"/>
                <a:cs typeface="Arial" panose="020B0604020202020204" pitchFamily="34" charset="0"/>
              </a:rPr>
              <a:t>Committed to changing this, Martin launched a social media campaign and a petition which received over 100,000 signatures. Over the course of 2 years, she worked with lawyers, spoke with politicians, made media appearances, listened to others who had similar experiences, and in April 2019 the Voyeurism (Offences) Act was passed into law to make the practice illegal.</a:t>
            </a:r>
          </a:p>
          <a:p>
            <a:pPr>
              <a:lnSpc>
                <a:spcPct val="150000"/>
              </a:lnSpc>
            </a:pPr>
            <a:r>
              <a:rPr lang="en-GB" sz="1500" dirty="0">
                <a:latin typeface="Arial" panose="020B0604020202020204" pitchFamily="34" charset="0"/>
                <a:cs typeface="Arial" panose="020B0604020202020204" pitchFamily="34" charset="0"/>
              </a:rPr>
              <a:t>Martin was an ordinary woman who changed the law through determination and getting the right people on board. </a:t>
            </a:r>
            <a:endParaRPr lang="en-GB" sz="1500" dirty="0" smtClean="0">
              <a:latin typeface="Arial" panose="020B0604020202020204" pitchFamily="34" charset="0"/>
              <a:cs typeface="Arial" panose="020B0604020202020204" pitchFamily="34" charset="0"/>
            </a:endParaRPr>
          </a:p>
          <a:p>
            <a:pPr>
              <a:lnSpc>
                <a:spcPct val="150000"/>
              </a:lnSpc>
            </a:pPr>
            <a:endParaRPr lang="en-GB" sz="1500" dirty="0">
              <a:latin typeface="Arial" panose="020B0604020202020204" pitchFamily="34" charset="0"/>
              <a:cs typeface="Arial" panose="020B0604020202020204" pitchFamily="34" charset="0"/>
            </a:endParaRPr>
          </a:p>
          <a:p>
            <a:pPr>
              <a:lnSpc>
                <a:spcPct val="150000"/>
              </a:lnSpc>
            </a:pPr>
            <a:r>
              <a:rPr lang="en-GB" sz="1500" b="1" i="1" dirty="0">
                <a:solidFill>
                  <a:schemeClr val="accent2"/>
                </a:solidFill>
                <a:latin typeface="Arial" panose="020B0604020202020204" pitchFamily="34" charset="0"/>
                <a:cs typeface="Arial" panose="020B0604020202020204" pitchFamily="34" charset="0"/>
              </a:rPr>
              <a:t>What do you think of Gina Martin’s story? What different groups were involved in helping Gina’s campaign to make upskirting illegal?</a:t>
            </a:r>
          </a:p>
          <a:p>
            <a:r>
              <a:rPr lang="en-GB" dirty="0"/>
              <a:t> </a:t>
            </a:r>
          </a:p>
          <a:p>
            <a:pPr>
              <a:lnSpc>
                <a:spcPct val="150000"/>
              </a:lnSpc>
              <a:spcAft>
                <a:spcPts val="8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642518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1242204" y="994574"/>
            <a:ext cx="9739222" cy="3908762"/>
          </a:xfrm>
          <a:prstGeom prst="rect">
            <a:avLst/>
          </a:prstGeom>
        </p:spPr>
        <p:txBody>
          <a:bodyPr wrap="square">
            <a:spAutoFit/>
          </a:bodyPr>
          <a:lstStyle/>
          <a:p>
            <a:pPr>
              <a:lnSpc>
                <a:spcPct val="150000"/>
              </a:lnSpc>
              <a:spcAft>
                <a:spcPts val="600"/>
              </a:spcAft>
            </a:pPr>
            <a:r>
              <a:rPr lang="en-GB" sz="2400" b="1" kern="1400" dirty="0" smtClean="0">
                <a:ln>
                  <a:noFill/>
                </a:ln>
                <a:solidFill>
                  <a:schemeClr val="accent2"/>
                </a:solidFill>
                <a:effectLst/>
                <a:latin typeface="Arial Black" panose="020B0A04020102020204" pitchFamily="34" charset="0"/>
              </a:rPr>
              <a:t>Discussion Questions</a:t>
            </a:r>
            <a:r>
              <a:rPr lang="en-GB" sz="2000" b="1" kern="1400" dirty="0" smtClean="0">
                <a:ln>
                  <a:noFill/>
                </a:ln>
                <a:solidFill>
                  <a:schemeClr val="accent3"/>
                </a:solidFill>
                <a:effectLst/>
                <a:latin typeface="Montserrat ExtraBold" panose="00000900000000000000" pitchFamily="50" charset="0"/>
              </a:rPr>
              <a:t/>
            </a:r>
            <a:br>
              <a:rPr lang="en-GB" sz="2000" b="1" kern="1400" dirty="0" smtClean="0">
                <a:ln>
                  <a:noFill/>
                </a:ln>
                <a:solidFill>
                  <a:schemeClr val="accent3"/>
                </a:solidFill>
                <a:effectLst/>
                <a:latin typeface="Montserrat ExtraBold" panose="00000900000000000000" pitchFamily="50" charset="0"/>
              </a:rPr>
            </a:br>
            <a:endParaRPr lang="en-GB" b="1" kern="1400" dirty="0" smtClean="0">
              <a:ln>
                <a:noFill/>
              </a:ln>
              <a:solidFill>
                <a:schemeClr val="accent3"/>
              </a:solidFill>
              <a:effectLst/>
              <a:latin typeface="Montserrat Medium" panose="00000600000000000000" pitchFamily="50" charset="0"/>
            </a:endParaRP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Are </a:t>
            </a:r>
            <a:r>
              <a:rPr lang="en-GB" dirty="0">
                <a:latin typeface="Arial" panose="020B0604020202020204" pitchFamily="34" charset="0"/>
                <a:cs typeface="Arial" panose="020B0604020202020204" pitchFamily="34" charset="0"/>
              </a:rPr>
              <a:t>there any groups or people you think the video missed out?</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Which </a:t>
            </a:r>
            <a:r>
              <a:rPr lang="en-GB" dirty="0">
                <a:latin typeface="Arial" panose="020B0604020202020204" pitchFamily="34" charset="0"/>
                <a:cs typeface="Arial" panose="020B0604020202020204" pitchFamily="34" charset="0"/>
              </a:rPr>
              <a:t>groups do you think tend to have the most influence in policymaking?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Who </a:t>
            </a:r>
            <a:r>
              <a:rPr lang="en-GB" dirty="0">
                <a:latin typeface="Arial" panose="020B0604020202020204" pitchFamily="34" charset="0"/>
                <a:cs typeface="Arial" panose="020B0604020202020204" pitchFamily="34" charset="0"/>
              </a:rPr>
              <a:t>do you think should have more influence than they currently do?</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Have </a:t>
            </a:r>
            <a:r>
              <a:rPr lang="en-GB" dirty="0">
                <a:latin typeface="Arial" panose="020B0604020202020204" pitchFamily="34" charset="0"/>
                <a:cs typeface="Arial" panose="020B0604020202020204" pitchFamily="34" charset="0"/>
              </a:rPr>
              <a:t>you engaged with any of these groups before?</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Pick </a:t>
            </a:r>
            <a:r>
              <a:rPr lang="en-GB" dirty="0">
                <a:latin typeface="Arial" panose="020B0604020202020204" pitchFamily="34" charset="0"/>
                <a:cs typeface="Arial" panose="020B0604020202020204" pitchFamily="34" charset="0"/>
              </a:rPr>
              <a:t>three of the groups or people that have been mentioned, discuss how the Church might engage with them.</a:t>
            </a:r>
          </a:p>
          <a:p>
            <a:r>
              <a:rPr lang="en-GB" dirty="0"/>
              <a:t> </a:t>
            </a: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9598879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2930107" y="505758"/>
            <a:ext cx="6438181" cy="5394105"/>
          </a:xfrm>
          <a:prstGeom prst="rect">
            <a:avLst/>
          </a:prstGeom>
        </p:spPr>
        <p:txBody>
          <a:bodyPr wrap="square">
            <a:spAutoFit/>
          </a:bodyPr>
          <a:lstStyle/>
          <a:p>
            <a:pPr>
              <a:lnSpc>
                <a:spcPct val="150000"/>
              </a:lnSpc>
              <a:spcAft>
                <a:spcPts val="600"/>
              </a:spcAft>
            </a:pPr>
            <a:r>
              <a:rPr lang="en-GB" sz="2400" b="1" kern="1400" dirty="0" smtClean="0">
                <a:solidFill>
                  <a:schemeClr val="accent2"/>
                </a:solidFill>
                <a:latin typeface="Arial Black" panose="020B0A04020102020204" pitchFamily="34" charset="0"/>
              </a:rPr>
              <a:t>Prayer</a:t>
            </a:r>
            <a:endParaRPr lang="en-GB" sz="2000" kern="1400" dirty="0" smtClean="0">
              <a:ln>
                <a:noFill/>
              </a:ln>
              <a:solidFill>
                <a:schemeClr val="accent2"/>
              </a:solidFill>
              <a:effectLst/>
              <a:latin typeface="Arial Black" panose="020B0A04020102020204" pitchFamily="34" charset="0"/>
            </a:endParaRPr>
          </a:p>
          <a:p>
            <a:pPr>
              <a:lnSpc>
                <a:spcPct val="150000"/>
              </a:lnSpc>
            </a:pPr>
            <a:r>
              <a:rPr lang="en-GB" sz="1400" dirty="0">
                <a:latin typeface="Arial" panose="020B0604020202020204" pitchFamily="34" charset="0"/>
                <a:cs typeface="Arial" panose="020B0604020202020204" pitchFamily="34" charset="0"/>
              </a:rPr>
              <a:t>Loving God,</a:t>
            </a:r>
          </a:p>
          <a:p>
            <a:pPr>
              <a:lnSpc>
                <a:spcPct val="150000"/>
              </a:lnSpc>
            </a:pPr>
            <a:r>
              <a:rPr lang="en-GB" sz="1400" dirty="0">
                <a:latin typeface="Arial" panose="020B0604020202020204" pitchFamily="34" charset="0"/>
                <a:cs typeface="Arial" panose="020B0604020202020204" pitchFamily="34" charset="0"/>
              </a:rPr>
              <a:t>We give thanks for those who offer themselves in positions of political authority and responsibility. May they use that authority wisely and justly, seeking to include the right people in their decision-making.</a:t>
            </a:r>
          </a:p>
          <a:p>
            <a:pPr>
              <a:lnSpc>
                <a:spcPct val="150000"/>
              </a:lnSpc>
            </a:pPr>
            <a:r>
              <a:rPr lang="en-GB" sz="1400" dirty="0">
                <a:latin typeface="Arial" panose="020B0604020202020204" pitchFamily="34" charset="0"/>
                <a:cs typeface="Arial" panose="020B0604020202020204" pitchFamily="34" charset="0"/>
              </a:rPr>
              <a:t>We also thank you for the work of those who help influence change, for those who amplify the voices of the marginalised, research the effects of policies, who see something is wrong and seek to change it.</a:t>
            </a:r>
          </a:p>
          <a:p>
            <a:pPr>
              <a:lnSpc>
                <a:spcPct val="150000"/>
              </a:lnSpc>
            </a:pPr>
            <a:r>
              <a:rPr lang="en-GB" sz="1400" dirty="0">
                <a:latin typeface="Arial" panose="020B0604020202020204" pitchFamily="34" charset="0"/>
                <a:cs typeface="Arial" panose="020B0604020202020204" pitchFamily="34" charset="0"/>
              </a:rPr>
              <a:t>We pray that we ourselves may be change makers. Even when the influence we have may seem small, help us use that influence effectively, and not become weary in doing good, knowing at the proper time we will reap a harvest if we do not give up.</a:t>
            </a:r>
          </a:p>
          <a:p>
            <a:pPr>
              <a:lnSpc>
                <a:spcPct val="150000"/>
              </a:lnSpc>
            </a:pPr>
            <a:r>
              <a:rPr lang="en-GB" sz="1400" dirty="0">
                <a:latin typeface="Arial" panose="020B0604020202020204" pitchFamily="34" charset="0"/>
                <a:cs typeface="Arial" panose="020B0604020202020204" pitchFamily="34" charset="0"/>
              </a:rPr>
              <a:t>Amen.</a:t>
            </a:r>
          </a:p>
          <a:p>
            <a:r>
              <a:rPr lang="en-GB" dirty="0"/>
              <a:t> </a:t>
            </a:r>
          </a:p>
          <a:p>
            <a:pPr>
              <a:lnSpc>
                <a:spcPct val="150000"/>
              </a:lnSpc>
            </a:pPr>
            <a:r>
              <a:rPr lang="en-GB" sz="1600" dirty="0">
                <a:latin typeface="Montserrat Medium" panose="00000600000000000000" pitchFamily="50" charset="0"/>
              </a:rPr>
              <a:t> </a:t>
            </a:r>
          </a:p>
          <a:p>
            <a:pPr>
              <a:lnSpc>
                <a:spcPct val="119000"/>
              </a:lnSpc>
              <a:spcAft>
                <a:spcPts val="600"/>
              </a:spcAft>
            </a:pP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338973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2"/>
          <p:cNvPicPr>
            <a:picLocks noChangeAspect="1" noChangeArrowheads="1"/>
          </p:cNvPicPr>
          <p:nvPr/>
        </p:nvPicPr>
        <p:blipFill>
          <a:blip r:embed="rId2">
            <a:extLst>
              <a:ext uri="{28A0092B-C50C-407E-A947-70E740481C1C}">
                <a14:useLocalDpi xmlns:a14="http://schemas.microsoft.com/office/drawing/2010/main" val="0"/>
              </a:ext>
            </a:extLst>
          </a:blip>
          <a:srcRect t="42010" b="42010"/>
          <a:stretch>
            <a:fillRect/>
          </a:stretch>
        </p:blipFill>
        <p:spPr bwMode="auto">
          <a:xfrm>
            <a:off x="166254" y="292282"/>
            <a:ext cx="11859493" cy="2239557"/>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5" name="TextBox 4"/>
          <p:cNvSpPr txBox="1"/>
          <p:nvPr/>
        </p:nvSpPr>
        <p:spPr>
          <a:xfrm>
            <a:off x="2367232" y="686945"/>
            <a:ext cx="7457536" cy="1323439"/>
          </a:xfrm>
          <a:prstGeom prst="rect">
            <a:avLst/>
          </a:prstGeom>
          <a:noFill/>
        </p:spPr>
        <p:txBody>
          <a:bodyPr wrap="square" rtlCol="0">
            <a:spAutoFit/>
          </a:bodyPr>
          <a:lstStyle/>
          <a:p>
            <a:pPr algn="ctr"/>
            <a:r>
              <a:rPr lang="en-GB" sz="3200" dirty="0" smtClean="0">
                <a:solidFill>
                  <a:schemeClr val="bg1"/>
                </a:solidFill>
                <a:latin typeface="Arial Black" panose="020B0A04020102020204" pitchFamily="34" charset="0"/>
              </a:rPr>
              <a:t>How Change Happens</a:t>
            </a:r>
          </a:p>
          <a:p>
            <a:pPr algn="ctr"/>
            <a:endParaRPr lang="en-GB" sz="2400" dirty="0">
              <a:solidFill>
                <a:schemeClr val="bg1"/>
              </a:solidFill>
              <a:latin typeface="Arial Black" panose="020B0A04020102020204" pitchFamily="34" charset="0"/>
            </a:endParaRPr>
          </a:p>
          <a:p>
            <a:pPr algn="ctr"/>
            <a:r>
              <a:rPr lang="en-GB" sz="2400" dirty="0" smtClean="0">
                <a:solidFill>
                  <a:schemeClr val="bg1"/>
                </a:solidFill>
                <a:latin typeface="Arial Black" panose="020B0A04020102020204" pitchFamily="34" charset="0"/>
              </a:rPr>
              <a:t>Session 6: What can I do to make change?</a:t>
            </a:r>
            <a:endParaRPr lang="en-GB" sz="2400" dirty="0">
              <a:solidFill>
                <a:schemeClr val="bg1"/>
              </a:solidFill>
              <a:latin typeface="Arial Black" panose="020B0A040201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7" name="TextBox 6"/>
          <p:cNvSpPr txBox="1"/>
          <p:nvPr/>
        </p:nvSpPr>
        <p:spPr>
          <a:xfrm>
            <a:off x="1250831" y="2531839"/>
            <a:ext cx="9885872" cy="3000821"/>
          </a:xfrm>
          <a:prstGeom prst="rect">
            <a:avLst/>
          </a:prstGeom>
          <a:noFill/>
        </p:spPr>
        <p:txBody>
          <a:bodyPr wrap="square" rtlCol="0">
            <a:spAutoFit/>
          </a:bodyPr>
          <a:lstStyle/>
          <a:p>
            <a:pPr>
              <a:lnSpc>
                <a:spcPct val="150000"/>
              </a:lnSpc>
            </a:pPr>
            <a:r>
              <a:rPr lang="en-GB" b="1" dirty="0" smtClean="0">
                <a:solidFill>
                  <a:schemeClr val="accent1"/>
                </a:solidFill>
                <a:latin typeface="Arial" panose="020B0604020202020204" pitchFamily="34" charset="0"/>
                <a:cs typeface="Arial" panose="020B0604020202020204" pitchFamily="34" charset="0"/>
              </a:rPr>
              <a:t>This session will include: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Opening Activity: How can the Church affect change?</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Video: What can I do to make change?</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Case Studies: Period poverty in Scotland</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Discussion </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Prayer</a:t>
            </a:r>
          </a:p>
          <a:p>
            <a:pPr>
              <a:lnSpc>
                <a:spcPct val="150000"/>
              </a:lnSpc>
            </a:pPr>
            <a:endParaRPr lang="en-GB" dirty="0">
              <a:latin typeface="Montserrat Medium" panose="00000600000000000000" pitchFamily="50" charset="0"/>
            </a:endParaRPr>
          </a:p>
        </p:txBody>
      </p:sp>
    </p:spTree>
    <p:extLst>
      <p:ext uri="{BB962C8B-B14F-4D97-AF65-F5344CB8AC3E}">
        <p14:creationId xmlns:p14="http://schemas.microsoft.com/office/powerpoint/2010/main" val="1363473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5" name="TextBox 4"/>
          <p:cNvSpPr txBox="1"/>
          <p:nvPr/>
        </p:nvSpPr>
        <p:spPr>
          <a:xfrm>
            <a:off x="819509" y="786830"/>
            <a:ext cx="9661585" cy="584775"/>
          </a:xfrm>
          <a:prstGeom prst="rect">
            <a:avLst/>
          </a:prstGeom>
          <a:noFill/>
        </p:spPr>
        <p:txBody>
          <a:bodyPr wrap="square" rtlCol="0">
            <a:spAutoFit/>
          </a:bodyPr>
          <a:lstStyle/>
          <a:p>
            <a:r>
              <a:rPr lang="en-GB" sz="3200" b="1" dirty="0" smtClean="0">
                <a:solidFill>
                  <a:schemeClr val="accent1"/>
                </a:solidFill>
                <a:latin typeface="Arial Black" panose="020B0A04020102020204" pitchFamily="34" charset="0"/>
              </a:rPr>
              <a:t>How can the church effect change?</a:t>
            </a:r>
            <a:endParaRPr lang="en-GB" sz="3200" b="1" dirty="0">
              <a:solidFill>
                <a:schemeClr val="accent1"/>
              </a:solidFill>
              <a:latin typeface="Arial Black" panose="020B0A04020102020204" pitchFamily="34" charset="0"/>
            </a:endParaRPr>
          </a:p>
        </p:txBody>
      </p:sp>
      <p:sp>
        <p:nvSpPr>
          <p:cNvPr id="4" name="Rectangle 3"/>
          <p:cNvSpPr/>
          <p:nvPr/>
        </p:nvSpPr>
        <p:spPr>
          <a:xfrm>
            <a:off x="819509" y="1543146"/>
            <a:ext cx="9963509" cy="2261260"/>
          </a:xfrm>
          <a:prstGeom prst="rect">
            <a:avLst/>
          </a:prstGeom>
        </p:spPr>
        <p:txBody>
          <a:bodyPr wrap="square">
            <a:spAutoFit/>
          </a:bodyPr>
          <a:lstStyle/>
          <a:p>
            <a:pPr>
              <a:lnSpc>
                <a:spcPct val="150000"/>
              </a:lnSpc>
            </a:pPr>
            <a:r>
              <a:rPr lang="en-GB" sz="1600" dirty="0" smtClean="0">
                <a:latin typeface="Arial" panose="020B0604020202020204" pitchFamily="34" charset="0"/>
                <a:cs typeface="Arial" panose="020B0604020202020204" pitchFamily="34" charset="0"/>
              </a:rPr>
              <a:t>Use the Whiteboard on Zoom to write down one important think you think the Church would need to do to affect political change. </a:t>
            </a:r>
          </a:p>
          <a:p>
            <a:pPr>
              <a:lnSpc>
                <a:spcPct val="150000"/>
              </a:lnSpc>
            </a:pPr>
            <a:r>
              <a:rPr lang="en-GB" sz="1600" dirty="0" smtClean="0">
                <a:solidFill>
                  <a:schemeClr val="accent1"/>
                </a:solidFill>
                <a:latin typeface="Arial" panose="020B0604020202020204" pitchFamily="34" charset="0"/>
                <a:cs typeface="Arial" panose="020B0604020202020204" pitchFamily="34" charset="0"/>
              </a:rPr>
              <a:t>Example: Researching where politicians stand on a key issue. </a:t>
            </a:r>
          </a:p>
          <a:p>
            <a:pPr>
              <a:lnSpc>
                <a:spcPct val="150000"/>
              </a:lnSpc>
            </a:pPr>
            <a:r>
              <a:rPr lang="en-GB" sz="1600" dirty="0" smtClean="0">
                <a:latin typeface="Arial" panose="020B0604020202020204" pitchFamily="34" charset="0"/>
                <a:cs typeface="Arial" panose="020B0604020202020204" pitchFamily="34" charset="0"/>
              </a:rPr>
              <a:t>Use the Stickers on the whiteboard to mark the three suggestions you think are the most important. </a:t>
            </a:r>
          </a:p>
          <a:p>
            <a:pPr>
              <a:lnSpc>
                <a:spcPct val="150000"/>
              </a:lnSpc>
            </a:pPr>
            <a:endParaRPr lang="en-GB" sz="1600" dirty="0">
              <a:latin typeface="Arial" panose="020B0604020202020204" pitchFamily="34" charset="0"/>
              <a:cs typeface="Arial" panose="020B0604020202020204" pitchFamily="34" charset="0"/>
            </a:endParaRPr>
          </a:p>
          <a:p>
            <a:pPr>
              <a:lnSpc>
                <a:spcPct val="150000"/>
              </a:lnSpc>
            </a:pPr>
            <a:r>
              <a:rPr lang="en-GB" sz="1600" dirty="0" smtClean="0">
                <a:latin typeface="Arial" panose="020B0604020202020204" pitchFamily="34" charset="0"/>
                <a:cs typeface="Arial" panose="020B0604020202020204" pitchFamily="34" charset="0"/>
              </a:rPr>
              <a:t>Discuss the areas which were most popular. Why do you think these are the most important? </a:t>
            </a:r>
            <a:endParaRPr lang="en-GB" sz="1600" dirty="0">
              <a:latin typeface="Arial" panose="020B0604020202020204" pitchFamily="34" charset="0"/>
              <a:cs typeface="Arial" panose="020B0604020202020204" pitchFamily="34" charset="0"/>
            </a:endParaRPr>
          </a:p>
        </p:txBody>
      </p:sp>
      <p:sp>
        <p:nvSpPr>
          <p:cNvPr id="7"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081355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pic>
        <p:nvPicPr>
          <p:cNvPr id="4" name="tKiFCBmQ3HY"/>
          <p:cNvPicPr>
            <a:picLocks noRot="1" noChangeAspect="1"/>
          </p:cNvPicPr>
          <p:nvPr>
            <a:videoFile r:link="rId1"/>
          </p:nvPr>
        </p:nvPicPr>
        <p:blipFill>
          <a:blip r:embed="rId4"/>
          <a:stretch>
            <a:fillRect/>
          </a:stretch>
        </p:blipFill>
        <p:spPr>
          <a:xfrm>
            <a:off x="1282461" y="431860"/>
            <a:ext cx="9627079" cy="5415232"/>
          </a:xfrm>
          <a:prstGeom prst="rect">
            <a:avLst/>
          </a:prstGeom>
        </p:spPr>
      </p:pic>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2613016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777815" y="416175"/>
            <a:ext cx="10636370" cy="5370701"/>
          </a:xfrm>
          <a:prstGeom prst="rect">
            <a:avLst/>
          </a:prstGeom>
        </p:spPr>
        <p:txBody>
          <a:bodyPr wrap="square">
            <a:spAutoFit/>
          </a:bodyPr>
          <a:lstStyle/>
          <a:p>
            <a:r>
              <a:rPr lang="en-GB" sz="2000" b="1" kern="1400" dirty="0" smtClean="0">
                <a:ln>
                  <a:noFill/>
                </a:ln>
                <a:solidFill>
                  <a:schemeClr val="accent1"/>
                </a:solidFill>
                <a:effectLst/>
                <a:latin typeface="Arial Black" panose="020B0A04020102020204" pitchFamily="34" charset="0"/>
              </a:rPr>
              <a:t>Case Study: </a:t>
            </a:r>
            <a:r>
              <a:rPr lang="en-GB" sz="2000" b="1" i="1" dirty="0" smtClean="0">
                <a:solidFill>
                  <a:schemeClr val="accent1"/>
                </a:solidFill>
                <a:latin typeface="Arial Black" panose="020B0A04020102020204" pitchFamily="34" charset="0"/>
              </a:rPr>
              <a:t>Period Poverty in Scotland</a:t>
            </a:r>
          </a:p>
          <a:p>
            <a:endParaRPr lang="en-GB" sz="2000" dirty="0" smtClean="0">
              <a:solidFill>
                <a:schemeClr val="accent4"/>
              </a:solidFill>
              <a:latin typeface="Arial" panose="020B0604020202020204" pitchFamily="34" charset="0"/>
              <a:cs typeface="Arial" panose="020B0604020202020204" pitchFamily="34" charset="0"/>
            </a:endParaRPr>
          </a:p>
          <a:p>
            <a:pPr>
              <a:lnSpc>
                <a:spcPct val="150000"/>
              </a:lnSpc>
            </a:pPr>
            <a:r>
              <a:rPr lang="en-GB" sz="1600" dirty="0">
                <a:latin typeface="Arial" panose="020B0604020202020204" pitchFamily="34" charset="0"/>
                <a:cs typeface="Arial" panose="020B0604020202020204" pitchFamily="34" charset="0"/>
              </a:rPr>
              <a:t>Girlguiding Scotland’s advocacy in this area is a heartening example of ordinary people campaigning around an issue they are passionate about and making a real difference. Period stigma and inability to buy sanitary products were issues known to many Girl Guides, and after looking at the statistics and hearing stories from food banks, the charity as a whole decided to launch their own campaign around the issue. This, and calls by other groups on the issue, were picked up by Labour MSP Monica Lennon, who brought forward a bill in the Scottish Parliament which would create a legal duty on the Scottish government to ensure that period products are available free of charge "for anyone who needs them." The Scottish government initially refused to support the bill, but rather than giving up, Girlguiding Scotland continued to urge the government to reconsider. Public pressure eventually forced a U-turn, and the Period Products (Free Provision) (Scotland) Bill passed its first stage in February 2020. </a:t>
            </a:r>
            <a:endParaRPr lang="en-GB" sz="1600" dirty="0" smtClean="0">
              <a:latin typeface="Arial" panose="020B0604020202020204" pitchFamily="34" charset="0"/>
              <a:cs typeface="Arial" panose="020B0604020202020204" pitchFamily="34" charset="0"/>
            </a:endParaRPr>
          </a:p>
          <a:p>
            <a:pPr>
              <a:lnSpc>
                <a:spcPct val="150000"/>
              </a:lnSpc>
            </a:pPr>
            <a:endParaRPr lang="en-GB" sz="1600" dirty="0">
              <a:solidFill>
                <a:schemeClr val="accent1"/>
              </a:solidFill>
              <a:latin typeface="Arial" panose="020B0604020202020204" pitchFamily="34" charset="0"/>
              <a:cs typeface="Arial" panose="020B0604020202020204" pitchFamily="34" charset="0"/>
            </a:endParaRPr>
          </a:p>
          <a:p>
            <a:pPr>
              <a:lnSpc>
                <a:spcPct val="150000"/>
              </a:lnSpc>
            </a:pPr>
            <a:r>
              <a:rPr lang="en-GB" sz="1600" b="1" i="1" dirty="0">
                <a:solidFill>
                  <a:schemeClr val="accent1"/>
                </a:solidFill>
                <a:latin typeface="Arial" panose="020B0604020202020204" pitchFamily="34" charset="0"/>
                <a:cs typeface="Arial" panose="020B0604020202020204" pitchFamily="34" charset="0"/>
              </a:rPr>
              <a:t>Might this be cause for optimism for the Church making change? </a:t>
            </a:r>
            <a:r>
              <a:rPr lang="en-GB" sz="1600" b="1" i="1" dirty="0" smtClean="0">
                <a:solidFill>
                  <a:schemeClr val="accent1"/>
                </a:solidFill>
                <a:latin typeface="Arial" panose="020B0604020202020204" pitchFamily="34" charset="0"/>
                <a:cs typeface="Arial" panose="020B0604020202020204" pitchFamily="34" charset="0"/>
              </a:rPr>
              <a:t/>
            </a:r>
            <a:br>
              <a:rPr lang="en-GB" sz="1600" b="1" i="1" dirty="0" smtClean="0">
                <a:solidFill>
                  <a:schemeClr val="accent1"/>
                </a:solidFill>
                <a:latin typeface="Arial" panose="020B0604020202020204" pitchFamily="34" charset="0"/>
                <a:cs typeface="Arial" panose="020B0604020202020204" pitchFamily="34" charset="0"/>
              </a:rPr>
            </a:br>
            <a:r>
              <a:rPr lang="en-GB" sz="1600" b="1" i="1" dirty="0" smtClean="0">
                <a:solidFill>
                  <a:schemeClr val="accent1"/>
                </a:solidFill>
                <a:latin typeface="Arial" panose="020B0604020202020204" pitchFamily="34" charset="0"/>
                <a:cs typeface="Arial" panose="020B0604020202020204" pitchFamily="34" charset="0"/>
              </a:rPr>
              <a:t>What </a:t>
            </a:r>
            <a:r>
              <a:rPr lang="en-GB" sz="1600" b="1" i="1" dirty="0">
                <a:solidFill>
                  <a:schemeClr val="accent1"/>
                </a:solidFill>
                <a:latin typeface="Arial" panose="020B0604020202020204" pitchFamily="34" charset="0"/>
                <a:cs typeface="Arial" panose="020B0604020202020204" pitchFamily="34" charset="0"/>
              </a:rPr>
              <a:t>might </a:t>
            </a:r>
            <a:r>
              <a:rPr lang="en-GB" sz="1600" b="1" i="1" dirty="0" smtClean="0">
                <a:solidFill>
                  <a:schemeClr val="accent1"/>
                </a:solidFill>
                <a:latin typeface="Arial" panose="020B0604020202020204" pitchFamily="34" charset="0"/>
                <a:cs typeface="Arial" panose="020B0604020202020204" pitchFamily="34" charset="0"/>
              </a:rPr>
              <a:t>the challenges </a:t>
            </a:r>
            <a:r>
              <a:rPr lang="en-GB" sz="1600" b="1" i="1" dirty="0">
                <a:solidFill>
                  <a:schemeClr val="accent1"/>
                </a:solidFill>
                <a:latin typeface="Arial" panose="020B0604020202020204" pitchFamily="34" charset="0"/>
                <a:cs typeface="Arial" panose="020B0604020202020204" pitchFamily="34" charset="0"/>
              </a:rPr>
              <a:t>be</a:t>
            </a:r>
            <a:r>
              <a:rPr lang="en-GB" sz="1600" b="1" i="1" dirty="0" smtClean="0">
                <a:solidFill>
                  <a:schemeClr val="accent1"/>
                </a:solidFill>
                <a:latin typeface="Arial" panose="020B0604020202020204" pitchFamily="34" charset="0"/>
                <a:cs typeface="Arial" panose="020B0604020202020204" pitchFamily="34" charset="0"/>
              </a:rPr>
              <a:t>?</a:t>
            </a:r>
            <a:r>
              <a:rPr lang="en-GB" dirty="0">
                <a:solidFill>
                  <a:schemeClr val="accent1"/>
                </a:solidFill>
                <a:latin typeface="Arial" panose="020B0604020202020204" pitchFamily="34" charset="0"/>
                <a:cs typeface="Arial" panose="020B0604020202020204" pitchFamily="34" charset="0"/>
              </a:rPr>
              <a:t> </a:t>
            </a:r>
          </a:p>
          <a:p>
            <a:pPr>
              <a:lnSpc>
                <a:spcPct val="150000"/>
              </a:lnSpc>
              <a:spcAft>
                <a:spcPts val="800"/>
              </a:spcAft>
            </a:pPr>
            <a:r>
              <a:rPr lang="en-GB" sz="800" kern="1400" dirty="0" smtClean="0">
                <a:ln>
                  <a:noFill/>
                </a:ln>
                <a:solidFill>
                  <a:srgbClr val="000000"/>
                </a:solidFill>
                <a:effectLst/>
                <a:latin typeface="Montserrat Medium" panose="00000600000000000000" pitchFamily="50" charset="0"/>
              </a:rPr>
              <a:t> </a:t>
            </a: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9359131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1242204" y="994574"/>
            <a:ext cx="9739222" cy="3493264"/>
          </a:xfrm>
          <a:prstGeom prst="rect">
            <a:avLst/>
          </a:prstGeom>
        </p:spPr>
        <p:txBody>
          <a:bodyPr wrap="square">
            <a:spAutoFit/>
          </a:bodyPr>
          <a:lstStyle/>
          <a:p>
            <a:pPr>
              <a:lnSpc>
                <a:spcPct val="150000"/>
              </a:lnSpc>
              <a:spcAft>
                <a:spcPts val="600"/>
              </a:spcAft>
            </a:pPr>
            <a:r>
              <a:rPr lang="en-GB" sz="2400" b="1" kern="1400" dirty="0" smtClean="0">
                <a:ln>
                  <a:noFill/>
                </a:ln>
                <a:solidFill>
                  <a:schemeClr val="accent1"/>
                </a:solidFill>
                <a:effectLst/>
                <a:latin typeface="Arial Black" panose="020B0A04020102020204" pitchFamily="34" charset="0"/>
              </a:rPr>
              <a:t>Discussion Questions</a:t>
            </a:r>
            <a:endParaRPr lang="en-GB" b="1" kern="1400" dirty="0" smtClean="0">
              <a:ln>
                <a:noFill/>
              </a:ln>
              <a:solidFill>
                <a:schemeClr val="accent3"/>
              </a:solidFill>
              <a:effectLst/>
              <a:latin typeface="Arial Black" panose="020B0A04020102020204" pitchFamily="34" charset="0"/>
            </a:endParaRP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Was there anything in the video that jumped out for you?</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Have you had any experience with affecting political change?</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What are the things that hold us back from trying to bring about change?</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We are encouraging churches to build relationships with their MPs. What do you think is the role of relationship building in change making?</a:t>
            </a:r>
          </a:p>
          <a:p>
            <a:pPr marL="285750" indent="-285750">
              <a:lnSpc>
                <a:spcPct val="150000"/>
              </a:lnSpc>
              <a:buFont typeface="Arial" panose="020B0604020202020204" pitchFamily="34" charset="0"/>
              <a:buChar char="•"/>
            </a:pPr>
            <a:r>
              <a:rPr lang="en-GB" dirty="0" smtClean="0">
                <a:latin typeface="Arial" panose="020B0604020202020204" pitchFamily="34" charset="0"/>
                <a:cs typeface="Arial" panose="020B0604020202020204" pitchFamily="34" charset="0"/>
              </a:rPr>
              <a:t>How might the Church be particularly well placed, or otherwise, to influence change?</a:t>
            </a:r>
          </a:p>
          <a:p>
            <a:endParaRPr lang="en-GB" dirty="0"/>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11421490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3" name="Rectangle 2"/>
          <p:cNvSpPr/>
          <p:nvPr/>
        </p:nvSpPr>
        <p:spPr>
          <a:xfrm>
            <a:off x="2876910" y="505758"/>
            <a:ext cx="6438181" cy="5948103"/>
          </a:xfrm>
          <a:prstGeom prst="rect">
            <a:avLst/>
          </a:prstGeom>
        </p:spPr>
        <p:txBody>
          <a:bodyPr wrap="square">
            <a:spAutoFit/>
          </a:bodyPr>
          <a:lstStyle/>
          <a:p>
            <a:pPr>
              <a:lnSpc>
                <a:spcPct val="150000"/>
              </a:lnSpc>
              <a:spcAft>
                <a:spcPts val="600"/>
              </a:spcAft>
            </a:pPr>
            <a:r>
              <a:rPr lang="en-GB" sz="2400" b="1" kern="1400" dirty="0" smtClean="0">
                <a:solidFill>
                  <a:schemeClr val="accent1"/>
                </a:solidFill>
                <a:latin typeface="Arial Black" panose="020B0A04020102020204" pitchFamily="34" charset="0"/>
              </a:rPr>
              <a:t>Prayer</a:t>
            </a:r>
            <a:endParaRPr lang="en-GB" sz="2000" kern="1400" dirty="0" smtClean="0">
              <a:ln>
                <a:noFill/>
              </a:ln>
              <a:solidFill>
                <a:schemeClr val="accent1"/>
              </a:solidFill>
              <a:effectLst/>
              <a:latin typeface="Arial Black" panose="020B0A04020102020204" pitchFamily="34" charset="0"/>
            </a:endParaRPr>
          </a:p>
          <a:p>
            <a:pPr>
              <a:lnSpc>
                <a:spcPct val="150000"/>
              </a:lnSpc>
            </a:pPr>
            <a:r>
              <a:rPr lang="en-GB" dirty="0" smtClean="0">
                <a:latin typeface="Arial" panose="020B0604020202020204" pitchFamily="34" charset="0"/>
                <a:cs typeface="Arial" panose="020B0604020202020204" pitchFamily="34" charset="0"/>
              </a:rPr>
              <a:t>God </a:t>
            </a:r>
            <a:r>
              <a:rPr lang="en-GB" dirty="0">
                <a:latin typeface="Arial" panose="020B0604020202020204" pitchFamily="34" charset="0"/>
                <a:cs typeface="Arial" panose="020B0604020202020204" pitchFamily="34" charset="0"/>
              </a:rPr>
              <a:t>of the possible,</a:t>
            </a:r>
          </a:p>
          <a:p>
            <a:pPr>
              <a:lnSpc>
                <a:spcPct val="150000"/>
              </a:lnSpc>
            </a:pPr>
            <a:r>
              <a:rPr lang="en-GB" dirty="0">
                <a:latin typeface="Arial" panose="020B0604020202020204" pitchFamily="34" charset="0"/>
                <a:cs typeface="Arial" panose="020B0604020202020204" pitchFamily="34" charset="0"/>
              </a:rPr>
              <a:t>Open our eyes to what we can achieve, not in our own strength but yours.</a:t>
            </a:r>
          </a:p>
          <a:p>
            <a:pPr>
              <a:lnSpc>
                <a:spcPct val="150000"/>
              </a:lnSpc>
            </a:pPr>
            <a:r>
              <a:rPr lang="en-GB" dirty="0">
                <a:latin typeface="Arial" panose="020B0604020202020204" pitchFamily="34" charset="0"/>
                <a:cs typeface="Arial" panose="020B0604020202020204" pitchFamily="34" charset="0"/>
              </a:rPr>
              <a:t>Convict us to care for the issues you care about, knowing no inch of public life is outside of your domain.</a:t>
            </a:r>
          </a:p>
          <a:p>
            <a:pPr>
              <a:lnSpc>
                <a:spcPct val="150000"/>
              </a:lnSpc>
            </a:pPr>
            <a:r>
              <a:rPr lang="en-GB" dirty="0">
                <a:latin typeface="Arial" panose="020B0604020202020204" pitchFamily="34" charset="0"/>
                <a:cs typeface="Arial" panose="020B0604020202020204" pitchFamily="34" charset="0"/>
              </a:rPr>
              <a:t>Inspire us with your Holy Spirit to think creatively, passionately, and practically about what we can do to further your Kingdom on Earth.</a:t>
            </a:r>
          </a:p>
          <a:p>
            <a:pPr>
              <a:lnSpc>
                <a:spcPct val="150000"/>
              </a:lnSpc>
            </a:pPr>
            <a:r>
              <a:rPr lang="en-GB" dirty="0">
                <a:latin typeface="Arial" panose="020B0604020202020204" pitchFamily="34" charset="0"/>
                <a:cs typeface="Arial" panose="020B0604020202020204" pitchFamily="34" charset="0"/>
              </a:rPr>
              <a:t>May your will be done through us, In Jesus’ name,</a:t>
            </a:r>
          </a:p>
          <a:p>
            <a:pPr>
              <a:lnSpc>
                <a:spcPct val="150000"/>
              </a:lnSpc>
            </a:pPr>
            <a:r>
              <a:rPr lang="en-GB" dirty="0">
                <a:latin typeface="Arial" panose="020B0604020202020204" pitchFamily="34" charset="0"/>
                <a:cs typeface="Arial" panose="020B0604020202020204" pitchFamily="34" charset="0"/>
              </a:rPr>
              <a:t>Amen</a:t>
            </a:r>
          </a:p>
          <a:p>
            <a:r>
              <a:rPr lang="en-GB" dirty="0"/>
              <a:t> </a:t>
            </a:r>
          </a:p>
          <a:p>
            <a:r>
              <a:rPr lang="en-GB" dirty="0"/>
              <a:t> </a:t>
            </a:r>
          </a:p>
          <a:p>
            <a:pPr>
              <a:lnSpc>
                <a:spcPct val="150000"/>
              </a:lnSpc>
            </a:pPr>
            <a:r>
              <a:rPr lang="en-GB" sz="1600" dirty="0">
                <a:latin typeface="Montserrat Medium" panose="00000600000000000000" pitchFamily="50" charset="0"/>
              </a:rPr>
              <a:t> </a:t>
            </a:r>
          </a:p>
          <a:p>
            <a:pPr>
              <a:lnSpc>
                <a:spcPct val="119000"/>
              </a:lnSpc>
              <a:spcAft>
                <a:spcPts val="600"/>
              </a:spcAft>
            </a:pPr>
            <a:endParaRPr lang="en-GB" sz="800" kern="1400" dirty="0">
              <a:ln>
                <a:noFill/>
              </a:ln>
              <a:solidFill>
                <a:srgbClr val="000000"/>
              </a:solidFill>
              <a:effectLst/>
              <a:latin typeface="Montserrat Medium" panose="00000600000000000000" pitchFamily="50" charset="0"/>
            </a:endParaRPr>
          </a:p>
        </p:txBody>
      </p:sp>
      <p:sp>
        <p:nvSpPr>
          <p:cNvPr id="5"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spTree>
    <p:extLst>
      <p:ext uri="{BB962C8B-B14F-4D97-AF65-F5344CB8AC3E}">
        <p14:creationId xmlns:p14="http://schemas.microsoft.com/office/powerpoint/2010/main" val="3254379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81426" y="5663173"/>
            <a:ext cx="1133345" cy="1117972"/>
          </a:xfrm>
          <a:prstGeom prst="rect">
            <a:avLst/>
          </a:prstGeom>
        </p:spPr>
      </p:pic>
      <p:sp>
        <p:nvSpPr>
          <p:cNvPr id="2" name="Text Box 2"/>
          <p:cNvSpPr txBox="1">
            <a:spLocks noChangeArrowheads="1"/>
          </p:cNvSpPr>
          <p:nvPr/>
        </p:nvSpPr>
        <p:spPr bwMode="auto">
          <a:xfrm>
            <a:off x="6388249" y="6311244"/>
            <a:ext cx="4506913" cy="469901"/>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GB" altLang="en-US" sz="1900" b="0" i="0" u="none" strike="noStrike" cap="none" normalizeH="0" baseline="0" dirty="0" smtClean="0">
                <a:ln>
                  <a:noFill/>
                </a:ln>
                <a:solidFill>
                  <a:srgbClr val="C0264C"/>
                </a:solidFill>
                <a:effectLst/>
                <a:latin typeface="Arial Black" panose="020B0A04020102020204" pitchFamily="34" charset="0"/>
              </a:rPr>
              <a:t>How does change really happen?</a:t>
            </a:r>
            <a:endParaRPr kumimoji="0" lang="en-US" altLang="en-US" sz="1800" b="0" i="0" u="none" strike="noStrike" cap="none" normalizeH="0" baseline="0" dirty="0" smtClean="0">
              <a:ln>
                <a:noFill/>
              </a:ln>
              <a:solidFill>
                <a:schemeClr val="tx1"/>
              </a:solidFill>
              <a:effectLst/>
              <a:latin typeface="Arial Black" panose="020B0A04020102020204" pitchFamily="34" charset="0"/>
            </a:endParaRPr>
          </a:p>
        </p:txBody>
      </p:sp>
      <p:pic>
        <p:nvPicPr>
          <p:cNvPr id="24578" name="Picture 2" descr="2"/>
          <p:cNvPicPr>
            <a:picLocks noChangeAspect="1" noChangeArrowheads="1"/>
          </p:cNvPicPr>
          <p:nvPr/>
        </p:nvPicPr>
        <p:blipFill>
          <a:blip r:embed="rId3">
            <a:extLst>
              <a:ext uri="{28A0092B-C50C-407E-A947-70E740481C1C}">
                <a14:useLocalDpi xmlns:a14="http://schemas.microsoft.com/office/drawing/2010/main" val="0"/>
              </a:ext>
            </a:extLst>
          </a:blip>
          <a:srcRect t="60944" b="23006"/>
          <a:stretch>
            <a:fillRect/>
          </a:stretch>
        </p:blipFill>
        <p:spPr bwMode="auto">
          <a:xfrm>
            <a:off x="284671" y="379562"/>
            <a:ext cx="11697419" cy="1078302"/>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Text Box 3"/>
          <p:cNvSpPr txBox="1">
            <a:spLocks noChangeArrowheads="1"/>
          </p:cNvSpPr>
          <p:nvPr/>
        </p:nvSpPr>
        <p:spPr bwMode="auto">
          <a:xfrm>
            <a:off x="4081536" y="676619"/>
            <a:ext cx="4103688" cy="484188"/>
          </a:xfrm>
          <a:prstGeom prst="rect">
            <a:avLst/>
          </a:prstGeom>
          <a:noFill/>
          <a:ln>
            <a:noFill/>
          </a:ln>
          <a:effectLst/>
          <a:extLst>
            <a:ext uri="{909E8E84-426E-40DD-AFC4-6F175D3DCCD1}">
              <a14:hiddenFill xmlns:a14="http://schemas.microsoft.com/office/drawing/2010/main">
                <a:solidFill>
                  <a:srgbClr val="C0264C"/>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smtClean="0">
                <a:ln>
                  <a:noFill/>
                </a:ln>
                <a:solidFill>
                  <a:srgbClr val="FFFFFF"/>
                </a:solidFill>
                <a:effectLst/>
                <a:latin typeface="Arial Black" panose="020B0A04020102020204" pitchFamily="34" charset="0"/>
              </a:rPr>
              <a:t>So what happens next?</a:t>
            </a:r>
            <a:endParaRPr kumimoji="0" lang="en-US" altLang="en-US" sz="2800" b="0" i="0" u="none" strike="noStrike" cap="none" normalizeH="0" baseline="0" dirty="0" smtClean="0">
              <a:ln>
                <a:noFill/>
              </a:ln>
              <a:solidFill>
                <a:schemeClr val="tx1"/>
              </a:solidFill>
              <a:effectLst/>
              <a:latin typeface="Arial Black" panose="020B0A04020102020204" pitchFamily="34" charset="0"/>
            </a:endParaRPr>
          </a:p>
        </p:txBody>
      </p:sp>
      <p:sp>
        <p:nvSpPr>
          <p:cNvPr id="5" name="Rectangle 4"/>
          <p:cNvSpPr/>
          <p:nvPr/>
        </p:nvSpPr>
        <p:spPr>
          <a:xfrm>
            <a:off x="1122872" y="1918054"/>
            <a:ext cx="9946256" cy="3666068"/>
          </a:xfrm>
          <a:prstGeom prst="rect">
            <a:avLst/>
          </a:prstGeom>
        </p:spPr>
        <p:txBody>
          <a:bodyPr wrap="square">
            <a:spAutoFit/>
          </a:bodyPr>
          <a:lstStyle/>
          <a:p>
            <a:pPr>
              <a:lnSpc>
                <a:spcPct val="119000"/>
              </a:lnSpc>
            </a:pPr>
            <a:r>
              <a:rPr lang="en-GB" sz="1700" kern="1400" dirty="0" smtClean="0">
                <a:solidFill>
                  <a:srgbClr val="000000"/>
                </a:solidFill>
                <a:latin typeface="Arial" panose="020B0604020202020204" pitchFamily="34" charset="0"/>
                <a:cs typeface="Arial" panose="020B0604020202020204" pitchFamily="34" charset="0"/>
              </a:rPr>
              <a:t>Reflect on the sessions you have participated in during this study.  </a:t>
            </a:r>
            <a:endParaRPr lang="en-GB" sz="1700" kern="1400" dirty="0" smtClean="0">
              <a:ln>
                <a:noFill/>
              </a:ln>
              <a:solidFill>
                <a:srgbClr val="000000"/>
              </a:solidFill>
              <a:effectLst/>
              <a:latin typeface="Arial" panose="020B0604020202020204" pitchFamily="34" charset="0"/>
              <a:cs typeface="Arial" panose="020B0604020202020204" pitchFamily="34" charset="0"/>
            </a:endParaRPr>
          </a:p>
          <a:p>
            <a:pPr>
              <a:lnSpc>
                <a:spcPct val="119000"/>
              </a:lnSpc>
            </a:pPr>
            <a:r>
              <a:rPr lang="en-GB" sz="1700" kern="1400" dirty="0">
                <a:solidFill>
                  <a:srgbClr val="000000"/>
                </a:solidFill>
                <a:latin typeface="Arial" panose="020B0604020202020204" pitchFamily="34" charset="0"/>
                <a:cs typeface="Arial" panose="020B0604020202020204" pitchFamily="34" charset="0"/>
              </a:rPr>
              <a:t> </a:t>
            </a:r>
            <a:endParaRPr lang="en-GB" sz="1700" kern="1400" dirty="0" smtClean="0">
              <a:ln>
                <a:noFill/>
              </a:ln>
              <a:solidFill>
                <a:srgbClr val="000000"/>
              </a:solidFill>
              <a:effectLst/>
              <a:latin typeface="Arial" panose="020B0604020202020204" pitchFamily="34" charset="0"/>
              <a:cs typeface="Arial" panose="020B0604020202020204" pitchFamily="34" charset="0"/>
            </a:endParaRPr>
          </a:p>
          <a:p>
            <a:pPr marL="285750" indent="-285750">
              <a:lnSpc>
                <a:spcPct val="119000"/>
              </a:lnSpc>
              <a:buFont typeface="Arial" panose="020B0604020202020204" pitchFamily="34" charset="0"/>
              <a:buChar char="•"/>
            </a:pPr>
            <a:r>
              <a:rPr lang="en-GB" sz="1700" b="1" kern="1400" dirty="0" smtClean="0">
                <a:solidFill>
                  <a:schemeClr val="accent4"/>
                </a:solidFill>
                <a:latin typeface="Arial" panose="020B0604020202020204" pitchFamily="34" charset="0"/>
                <a:cs typeface="Arial" panose="020B0604020202020204" pitchFamily="34" charset="0"/>
              </a:rPr>
              <a:t>What </a:t>
            </a:r>
            <a:r>
              <a:rPr lang="en-GB" sz="1700" b="1" kern="1400" dirty="0">
                <a:solidFill>
                  <a:schemeClr val="accent4"/>
                </a:solidFill>
                <a:latin typeface="Arial" panose="020B0604020202020204" pitchFamily="34" charset="0"/>
                <a:cs typeface="Arial" panose="020B0604020202020204" pitchFamily="34" charset="0"/>
              </a:rPr>
              <a:t>have </a:t>
            </a:r>
            <a:r>
              <a:rPr lang="en-GB" sz="1700" b="1" kern="1400" dirty="0" smtClean="0">
                <a:solidFill>
                  <a:schemeClr val="accent4"/>
                </a:solidFill>
                <a:latin typeface="Arial" panose="020B0604020202020204" pitchFamily="34" charset="0"/>
                <a:cs typeface="Arial" panose="020B0604020202020204" pitchFamily="34" charset="0"/>
              </a:rPr>
              <a:t>you </a:t>
            </a:r>
            <a:r>
              <a:rPr lang="en-GB" sz="1700" b="1" kern="1400" dirty="0">
                <a:solidFill>
                  <a:schemeClr val="accent4"/>
                </a:solidFill>
                <a:latin typeface="Arial" panose="020B0604020202020204" pitchFamily="34" charset="0"/>
                <a:cs typeface="Arial" panose="020B0604020202020204" pitchFamily="34" charset="0"/>
              </a:rPr>
              <a:t>learnt? </a:t>
            </a:r>
            <a:endParaRPr lang="en-GB" sz="1700" b="1" kern="1400" dirty="0" smtClean="0">
              <a:ln>
                <a:noFill/>
              </a:ln>
              <a:solidFill>
                <a:schemeClr val="accent4"/>
              </a:solidFill>
              <a:effectLst/>
              <a:latin typeface="Arial" panose="020B0604020202020204" pitchFamily="34" charset="0"/>
              <a:cs typeface="Arial" panose="020B0604020202020204" pitchFamily="34" charset="0"/>
            </a:endParaRPr>
          </a:p>
          <a:p>
            <a:pPr marL="285750" indent="-285750">
              <a:lnSpc>
                <a:spcPct val="119000"/>
              </a:lnSpc>
              <a:spcAft>
                <a:spcPts val="600"/>
              </a:spcAft>
              <a:buFont typeface="Arial" panose="020B0604020202020204" pitchFamily="34" charset="0"/>
              <a:buChar char="•"/>
            </a:pPr>
            <a:r>
              <a:rPr lang="en-GB" sz="1700" b="1" kern="1400" dirty="0">
                <a:solidFill>
                  <a:schemeClr val="accent4"/>
                </a:solidFill>
                <a:latin typeface="Arial" panose="020B0604020202020204" pitchFamily="34" charset="0"/>
                <a:cs typeface="Arial" panose="020B0604020202020204" pitchFamily="34" charset="0"/>
              </a:rPr>
              <a:t>What has inspired </a:t>
            </a:r>
            <a:r>
              <a:rPr lang="en-GB" sz="1700" b="1" kern="1400" dirty="0" smtClean="0">
                <a:solidFill>
                  <a:schemeClr val="accent4"/>
                </a:solidFill>
                <a:latin typeface="Arial" panose="020B0604020202020204" pitchFamily="34" charset="0"/>
                <a:cs typeface="Arial" panose="020B0604020202020204" pitchFamily="34" charset="0"/>
              </a:rPr>
              <a:t>you? </a:t>
            </a:r>
          </a:p>
          <a:p>
            <a:pPr marL="285750" indent="-285750">
              <a:lnSpc>
                <a:spcPct val="119000"/>
              </a:lnSpc>
              <a:spcAft>
                <a:spcPts val="600"/>
              </a:spcAft>
              <a:buFont typeface="Arial" panose="020B0604020202020204" pitchFamily="34" charset="0"/>
              <a:buChar char="•"/>
            </a:pPr>
            <a:endParaRPr lang="en-GB" sz="1600" kern="1400" dirty="0">
              <a:ln>
                <a:noFill/>
              </a:ln>
              <a:solidFill>
                <a:srgbClr val="000000"/>
              </a:solidFill>
              <a:effectLst/>
              <a:latin typeface="Arial" panose="020B0604020202020204" pitchFamily="34" charset="0"/>
              <a:cs typeface="Arial" panose="020B0604020202020204" pitchFamily="34" charset="0"/>
            </a:endParaRPr>
          </a:p>
          <a:p>
            <a:r>
              <a:rPr lang="en-GB" sz="1600" dirty="0" smtClean="0">
                <a:latin typeface="Arial" panose="020B0604020202020204" pitchFamily="34" charset="0"/>
                <a:cs typeface="Arial" panose="020B0604020202020204" pitchFamily="34" charset="0"/>
              </a:rPr>
              <a:t>Think of </a:t>
            </a:r>
            <a:r>
              <a:rPr lang="en-GB" sz="1600" dirty="0">
                <a:latin typeface="Arial" panose="020B0604020202020204" pitchFamily="34" charset="0"/>
                <a:cs typeface="Arial" panose="020B0604020202020204" pitchFamily="34" charset="0"/>
              </a:rPr>
              <a:t>one word to answer the </a:t>
            </a:r>
            <a:r>
              <a:rPr lang="en-GB" sz="1600" dirty="0" smtClean="0">
                <a:latin typeface="Arial" panose="020B0604020202020204" pitchFamily="34" charset="0"/>
                <a:cs typeface="Arial" panose="020B0604020202020204" pitchFamily="34" charset="0"/>
              </a:rPr>
              <a:t>question:</a:t>
            </a:r>
          </a:p>
          <a:p>
            <a:pPr algn="ctr"/>
            <a:r>
              <a:rPr lang="en-GB" sz="2000" dirty="0" smtClean="0">
                <a:solidFill>
                  <a:schemeClr val="accent4"/>
                </a:solidFill>
                <a:latin typeface="Arial Black" panose="020B0A04020102020204" pitchFamily="34" charset="0"/>
              </a:rPr>
              <a:t> </a:t>
            </a:r>
          </a:p>
          <a:p>
            <a:pPr algn="ctr"/>
            <a:r>
              <a:rPr lang="en-GB" sz="2400" dirty="0" smtClean="0">
                <a:solidFill>
                  <a:schemeClr val="accent4"/>
                </a:solidFill>
                <a:latin typeface="Arial Black" panose="020B0A04020102020204" pitchFamily="34" charset="0"/>
              </a:rPr>
              <a:t>“</a:t>
            </a:r>
            <a:r>
              <a:rPr lang="en-GB" sz="2400" dirty="0">
                <a:solidFill>
                  <a:schemeClr val="accent4"/>
                </a:solidFill>
                <a:latin typeface="Arial Black" panose="020B0A04020102020204" pitchFamily="34" charset="0"/>
              </a:rPr>
              <a:t>What Happens Next?”</a:t>
            </a:r>
          </a:p>
          <a:p>
            <a:r>
              <a:rPr lang="en-GB" sz="2000" dirty="0">
                <a:latin typeface="Montserrat Medium" panose="00000600000000000000" pitchFamily="50" charset="0"/>
              </a:rPr>
              <a:t> </a:t>
            </a:r>
          </a:p>
          <a:p>
            <a:pPr>
              <a:lnSpc>
                <a:spcPct val="119000"/>
              </a:lnSpc>
              <a:spcAft>
                <a:spcPts val="600"/>
              </a:spcAft>
            </a:pPr>
            <a:endParaRPr lang="en-GB" sz="1600" dirty="0" smtClean="0"/>
          </a:p>
          <a:p>
            <a:pPr marL="285750" indent="-285750">
              <a:lnSpc>
                <a:spcPct val="119000"/>
              </a:lnSpc>
              <a:spcAft>
                <a:spcPts val="600"/>
              </a:spcAft>
              <a:buFont typeface="Arial" panose="020B0604020202020204" pitchFamily="34" charset="0"/>
              <a:buChar char="•"/>
            </a:pPr>
            <a:endParaRPr lang="en-GB" sz="1700" kern="1400" dirty="0">
              <a:ln>
                <a:noFill/>
              </a:ln>
              <a:solidFill>
                <a:srgbClr val="000000"/>
              </a:solidFill>
              <a:effectLst/>
              <a:latin typeface="Montserrat Medium" panose="00000600000000000000" pitchFamily="50" charset="0"/>
            </a:endParaRPr>
          </a:p>
        </p:txBody>
      </p:sp>
    </p:spTree>
    <p:extLst>
      <p:ext uri="{BB962C8B-B14F-4D97-AF65-F5344CB8AC3E}">
        <p14:creationId xmlns:p14="http://schemas.microsoft.com/office/powerpoint/2010/main" val="2112174295"/>
      </p:ext>
    </p:extLst>
  </p:cSld>
  <p:clrMapOvr>
    <a:masterClrMapping/>
  </p:clrMapOvr>
</p:sld>
</file>

<file path=ppt/theme/theme1.xml><?xml version="1.0" encoding="utf-8"?>
<a:theme xmlns:a="http://schemas.openxmlformats.org/drawingml/2006/main" name="Office Theme">
  <a:themeElements>
    <a:clrScheme name="JPIT">
      <a:dk1>
        <a:sysClr val="windowText" lastClr="000000"/>
      </a:dk1>
      <a:lt1>
        <a:sysClr val="window" lastClr="FFFFFF"/>
      </a:lt1>
      <a:dk2>
        <a:srgbClr val="44546A"/>
      </a:dk2>
      <a:lt2>
        <a:srgbClr val="E7E6E6"/>
      </a:lt2>
      <a:accent1>
        <a:srgbClr val="C12C56"/>
      </a:accent1>
      <a:accent2>
        <a:srgbClr val="7FAB41"/>
      </a:accent2>
      <a:accent3>
        <a:srgbClr val="11627F"/>
      </a:accent3>
      <a:accent4>
        <a:srgbClr val="FBA01C"/>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1482</TotalTime>
  <Words>4121</Words>
  <Application>Microsoft Office PowerPoint</Application>
  <PresentationFormat>Widescreen</PresentationFormat>
  <Paragraphs>341</Paragraphs>
  <Slides>40</Slides>
  <Notes>0</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Arial Black</vt:lpstr>
      <vt:lpstr>Calibri</vt:lpstr>
      <vt:lpstr>Calibri Light</vt:lpstr>
      <vt:lpstr>Montserrat ExtraBold</vt:lpstr>
      <vt:lpstr>Montserrat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Brown</dc:creator>
  <cp:lastModifiedBy>Hannah Fremont-Brown</cp:lastModifiedBy>
  <cp:revision>17</cp:revision>
  <dcterms:created xsi:type="dcterms:W3CDTF">2021-01-28T11:06:37Z</dcterms:created>
  <dcterms:modified xsi:type="dcterms:W3CDTF">2022-11-28T14:56:49Z</dcterms:modified>
</cp:coreProperties>
</file>